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DM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DMSans-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DMSans-italic.fntdata"/><Relationship Id="rId10" Type="http://schemas.openxmlformats.org/officeDocument/2006/relationships/slide" Target="slides/slide5.xml"/><Relationship Id="rId54" Type="http://schemas.openxmlformats.org/officeDocument/2006/relationships/font" Target="fonts/DM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DM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5203ac54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5203ac54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464b384f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e464b384f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464b384fb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464b384fb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464b384f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464b384f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a3348f76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0a3348f76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464b384fb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464b384fb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464b384fb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464b384fb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464b384fb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464b384fb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464b384fb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e464b384fb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464b384fb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464b384fb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464b384fb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464b384fb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203ac544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203ac544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e464b384fb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e464b384fb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464b384fb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e464b384fb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464b384fb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464b384fb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464b384fb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464b384fb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e464b384fb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e464b384fb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464b384fb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464b384fb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464b384fb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e464b384fb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464b384fb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e464b384fb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464b384fb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464b384fb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464b384fb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e464b384fb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464b384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464b38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464b384fb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464b384fb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e464b384fb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e464b384fb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464b384fb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464b384fb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e464b384fb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e464b384fb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203ac544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5203ac5440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203ac544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5203ac5440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e464b384fb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e464b384fb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e464b384fb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e464b384fb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e464b384fb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e464b384fb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e464b384fb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e464b384fb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203ac544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203ac544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e464b384fb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e464b384fb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5203ac544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5203ac544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5203ac544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5203ac544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203ac544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5203ac5440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e464b384fb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e464b384fb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e464b384fb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e464b384fb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e464b384fb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e464b384fb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e464b384fb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e464b384fb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203ac544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203ac544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464b384f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464b384f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e464b384f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e464b384f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464b384fb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e464b384fb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464b384fb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464b384f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49.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7.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4.png"/><Relationship Id="rId6"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3.png"/><Relationship Id="rId6"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7.png"/><Relationship Id="rId6"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51.png"/><Relationship Id="rId6"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www.youtube.com/watch?v=aa5TJ9OrbO8" TargetMode="External"/><Relationship Id="rId4" Type="http://schemas.openxmlformats.org/officeDocument/2006/relationships/image" Target="../media/image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www.youtube.com/watch?v=48lBrNMxjUQ" TargetMode="External"/><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2.png"/></Relationships>
</file>

<file path=ppt/slides/_rels/slide38.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6.png"/><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61.png"/><Relationship Id="rId9"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57.png"/><Relationship Id="rId7" Type="http://schemas.openxmlformats.org/officeDocument/2006/relationships/image" Target="../media/image45.png"/><Relationship Id="rId8"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2.png"/><Relationship Id="rId4" Type="http://schemas.openxmlformats.org/officeDocument/2006/relationships/image" Target="../media/image46.png"/><Relationship Id="rId5" Type="http://schemas.openxmlformats.org/officeDocument/2006/relationships/image" Target="../media/image50.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hyperlink" Target="https://medium.com/datadummies/parte-01-criando-dashboards-com-plotly-dash-158211c9fa6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9"/>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68" name="Google Shape;68;p19"/>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69" name="Google Shape;69;p19"/>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70" name="Google Shape;70;p19"/>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71" name="Google Shape;71;p19"/>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9"/>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9"/>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9"/>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75" name="Google Shape;75;p19"/>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76" name="Google Shape;76;p19"/>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
        <p:nvSpPr>
          <p:cNvPr id="77" name="Google Shape;77;p19"/>
          <p:cNvSpPr txBox="1"/>
          <p:nvPr/>
        </p:nvSpPr>
        <p:spPr>
          <a:xfrm>
            <a:off x="6969250" y="1815838"/>
            <a:ext cx="30882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78" name="Google Shape;78;p19"/>
          <p:cNvSpPr txBox="1"/>
          <p:nvPr/>
        </p:nvSpPr>
        <p:spPr>
          <a:xfrm>
            <a:off x="6948513" y="598950"/>
            <a:ext cx="563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79" name="Google Shape;79;p19"/>
          <p:cNvSpPr txBox="1"/>
          <p:nvPr/>
        </p:nvSpPr>
        <p:spPr>
          <a:xfrm>
            <a:off x="6906925" y="3032900"/>
            <a:ext cx="10869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Matplotlib</a:t>
            </a:r>
            <a:endParaRPr b="1" sz="40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9" title="imagen decorativa"/>
          <p:cNvPicPr preferRelativeResize="0"/>
          <p:nvPr/>
        </p:nvPicPr>
        <p:blipFill rotWithShape="1">
          <a:blip r:embed="rId3">
            <a:alphaModFix/>
          </a:blip>
          <a:srcRect b="80" l="19552" r="37720" t="-80"/>
          <a:stretch/>
        </p:blipFill>
        <p:spPr>
          <a:xfrm>
            <a:off x="5891661" y="0"/>
            <a:ext cx="3297316" cy="5143501"/>
          </a:xfrm>
          <a:prstGeom prst="rect">
            <a:avLst/>
          </a:prstGeom>
          <a:noFill/>
          <a:ln>
            <a:noFill/>
          </a:ln>
        </p:spPr>
      </p:pic>
      <p:pic>
        <p:nvPicPr>
          <p:cNvPr id="154" name="Google Shape;154;p2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55" name="Google Shape;155;p29"/>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Matplotlib</a:t>
            </a:r>
            <a:endParaRPr b="1" sz="4000">
              <a:solidFill>
                <a:schemeClr val="dk1"/>
              </a:solidFill>
              <a:latin typeface="DM Sans"/>
              <a:ea typeface="DM Sans"/>
              <a:cs typeface="DM Sans"/>
              <a:sym typeface="DM Sans"/>
            </a:endParaRPr>
          </a:p>
        </p:txBody>
      </p:sp>
      <p:sp>
        <p:nvSpPr>
          <p:cNvPr id="156" name="Google Shape;156;p29"/>
          <p:cNvSpPr txBox="1"/>
          <p:nvPr/>
        </p:nvSpPr>
        <p:spPr>
          <a:xfrm>
            <a:off x="457725" y="2290650"/>
            <a:ext cx="4576500" cy="245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Matplotlib </a:t>
            </a:r>
            <a:r>
              <a:rPr lang="pt-BR" sz="1350">
                <a:solidFill>
                  <a:schemeClr val="dk1"/>
                </a:solidFill>
                <a:latin typeface="DM Sans"/>
                <a:ea typeface="DM Sans"/>
                <a:cs typeface="DM Sans"/>
                <a:sym typeface="DM Sans"/>
              </a:rPr>
              <a:t>é uma das bibliotecas de visualização de dados mais populares em Python. Foi projetada para ser fácil de usar e personalizável.</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latin typeface="DM Sans"/>
                <a:ea typeface="DM Sans"/>
                <a:cs typeface="DM Sans"/>
                <a:sym typeface="DM Sans"/>
              </a:rPr>
              <a:t>Pode ser usada tanto em ambientes interativos como em scripts Python, e é altamente integrável com outras bibliotecas de análise de dados, como NumPy e Pandas.</a:t>
            </a:r>
            <a:r>
              <a:rPr lang="pt-BR" sz="1350">
                <a:solidFill>
                  <a:schemeClr val="dk1"/>
                </a:solidFill>
                <a:latin typeface="DM Sans"/>
                <a:ea typeface="DM Sans"/>
                <a:cs typeface="DM Sans"/>
                <a:sym typeface="DM Sans"/>
              </a:rPr>
              <a:t> É possível personalizar cada aspecto do gráfico, desde os rótulos dos eixos até a cor e o tamanho dos pontos.</a:t>
            </a:r>
            <a:endParaRPr sz="135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62" name="Google Shape;162;p3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63" name="Google Shape;163;p3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Matplotlib</a:t>
            </a:r>
            <a:endParaRPr b="1" sz="4000">
              <a:solidFill>
                <a:schemeClr val="dk1"/>
              </a:solidFill>
              <a:latin typeface="DM Sans"/>
              <a:ea typeface="DM Sans"/>
              <a:cs typeface="DM Sans"/>
              <a:sym typeface="DM Sans"/>
            </a:endParaRPr>
          </a:p>
        </p:txBody>
      </p:sp>
      <p:sp>
        <p:nvSpPr>
          <p:cNvPr id="164" name="Google Shape;164;p30"/>
          <p:cNvSpPr txBox="1"/>
          <p:nvPr/>
        </p:nvSpPr>
        <p:spPr>
          <a:xfrm>
            <a:off x="457725" y="2290650"/>
            <a:ext cx="4576500" cy="261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 Ela oferece uma ampla variedade de gráficos, incluindo:</a:t>
            </a:r>
            <a:endParaRPr sz="1350">
              <a:solidFill>
                <a:schemeClr val="dk1"/>
              </a:solidFill>
              <a:latin typeface="DM Sans"/>
              <a:ea typeface="DM Sans"/>
              <a:cs typeface="DM Sans"/>
              <a:sym typeface="DM Sans"/>
            </a:endParaRPr>
          </a:p>
          <a:p>
            <a:pPr indent="-314325" lvl="0" marL="457200" rtl="0" algn="l">
              <a:lnSpc>
                <a:spcPct val="100000"/>
              </a:lnSpc>
              <a:spcBef>
                <a:spcPts val="120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gráficos de linha,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gráficos de dispersão,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gráficos de barras,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gráficos de área,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histogramas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65" name="Google Shape;165;p30"/>
          <p:cNvPicPr preferRelativeResize="0"/>
          <p:nvPr/>
        </p:nvPicPr>
        <p:blipFill rotWithShape="1">
          <a:blip r:embed="rId5">
            <a:alphaModFix/>
          </a:blip>
          <a:srcRect b="0" l="0" r="0" t="13674"/>
          <a:stretch/>
        </p:blipFill>
        <p:spPr>
          <a:xfrm>
            <a:off x="4517125" y="2859575"/>
            <a:ext cx="4400125" cy="87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Matplotlib - </a:t>
            </a:r>
            <a:r>
              <a:rPr b="1" lang="pt-BR" sz="4000">
                <a:solidFill>
                  <a:schemeClr val="dk2"/>
                </a:solidFill>
                <a:latin typeface="DM Sans"/>
                <a:ea typeface="DM Sans"/>
                <a:cs typeface="DM Sans"/>
                <a:sym typeface="DM Sans"/>
              </a:rPr>
              <a:t>Exemplo</a:t>
            </a:r>
            <a:endParaRPr b="1" sz="4000">
              <a:solidFill>
                <a:schemeClr val="dk2"/>
              </a:solidFill>
              <a:latin typeface="DM Sans"/>
              <a:ea typeface="DM Sans"/>
              <a:cs typeface="DM Sans"/>
              <a:sym typeface="DM Sans"/>
            </a:endParaRPr>
          </a:p>
          <a:p>
            <a:pPr indent="0" lvl="0" marL="0" rtl="0" algn="l">
              <a:spcBef>
                <a:spcPts val="0"/>
              </a:spcBef>
              <a:spcAft>
                <a:spcPts val="0"/>
              </a:spcAft>
              <a:buNone/>
            </a:pPr>
            <a:r>
              <a:t/>
            </a:r>
            <a:endParaRPr/>
          </a:p>
        </p:txBody>
      </p:sp>
      <p:pic>
        <p:nvPicPr>
          <p:cNvPr id="171" name="Google Shape;171;p31"/>
          <p:cNvPicPr preferRelativeResize="0"/>
          <p:nvPr/>
        </p:nvPicPr>
        <p:blipFill>
          <a:blip r:embed="rId3">
            <a:alphaModFix/>
          </a:blip>
          <a:stretch>
            <a:fillRect/>
          </a:stretch>
        </p:blipFill>
        <p:spPr>
          <a:xfrm>
            <a:off x="1034237" y="1627176"/>
            <a:ext cx="3494481" cy="2156805"/>
          </a:xfrm>
          <a:prstGeom prst="rect">
            <a:avLst/>
          </a:prstGeom>
          <a:noFill/>
          <a:ln>
            <a:noFill/>
          </a:ln>
        </p:spPr>
      </p:pic>
      <p:pic>
        <p:nvPicPr>
          <p:cNvPr id="172" name="Google Shape;172;p31"/>
          <p:cNvPicPr preferRelativeResize="0"/>
          <p:nvPr/>
        </p:nvPicPr>
        <p:blipFill>
          <a:blip r:embed="rId4">
            <a:alphaModFix/>
          </a:blip>
          <a:stretch>
            <a:fillRect/>
          </a:stretch>
        </p:blipFill>
        <p:spPr>
          <a:xfrm>
            <a:off x="4766562" y="1627177"/>
            <a:ext cx="3233525" cy="2466850"/>
          </a:xfrm>
          <a:prstGeom prst="rect">
            <a:avLst/>
          </a:prstGeom>
          <a:noFill/>
          <a:ln>
            <a:noFill/>
          </a:ln>
        </p:spPr>
      </p:pic>
      <p:pic>
        <p:nvPicPr>
          <p:cNvPr id="173" name="Google Shape;173;p31"/>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Tipos de Gráficos</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84" name="Google Shape;184;p3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5" name="Google Shape;185;p33"/>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1. Linhas</a:t>
            </a:r>
            <a:endParaRPr b="1" sz="4000">
              <a:solidFill>
                <a:schemeClr val="dk1"/>
              </a:solidFill>
              <a:latin typeface="DM Sans"/>
              <a:ea typeface="DM Sans"/>
              <a:cs typeface="DM Sans"/>
              <a:sym typeface="DM Sans"/>
            </a:endParaRPr>
          </a:p>
        </p:txBody>
      </p:sp>
      <p:sp>
        <p:nvSpPr>
          <p:cNvPr id="186" name="Google Shape;186;p33"/>
          <p:cNvSpPr txBox="1"/>
          <p:nvPr/>
        </p:nvSpPr>
        <p:spPr>
          <a:xfrm>
            <a:off x="437150" y="2053713"/>
            <a:ext cx="45765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Gráfico de linha: mostra a tendência ao longo do tempo ou do eixo x.</a:t>
            </a:r>
            <a:endParaRPr sz="1350">
              <a:solidFill>
                <a:schemeClr val="dk1"/>
              </a:solidFill>
              <a:latin typeface="DM Sans"/>
              <a:ea typeface="DM Sans"/>
              <a:cs typeface="DM Sans"/>
              <a:sym typeface="DM Sans"/>
            </a:endParaRPr>
          </a:p>
        </p:txBody>
      </p:sp>
      <p:pic>
        <p:nvPicPr>
          <p:cNvPr id="187" name="Google Shape;187;p33"/>
          <p:cNvPicPr preferRelativeResize="0"/>
          <p:nvPr/>
        </p:nvPicPr>
        <p:blipFill>
          <a:blip r:embed="rId5">
            <a:alphaModFix/>
          </a:blip>
          <a:stretch>
            <a:fillRect/>
          </a:stretch>
        </p:blipFill>
        <p:spPr>
          <a:xfrm>
            <a:off x="491825" y="2922162"/>
            <a:ext cx="2793250" cy="1724002"/>
          </a:xfrm>
          <a:prstGeom prst="rect">
            <a:avLst/>
          </a:prstGeom>
          <a:noFill/>
          <a:ln>
            <a:noFill/>
          </a:ln>
        </p:spPr>
      </p:pic>
      <p:pic>
        <p:nvPicPr>
          <p:cNvPr id="188" name="Google Shape;188;p33"/>
          <p:cNvPicPr preferRelativeResize="0"/>
          <p:nvPr/>
        </p:nvPicPr>
        <p:blipFill>
          <a:blip r:embed="rId6">
            <a:alphaModFix/>
          </a:blip>
          <a:stretch>
            <a:fillRect/>
          </a:stretch>
        </p:blipFill>
        <p:spPr>
          <a:xfrm>
            <a:off x="3494151" y="3044514"/>
            <a:ext cx="2143174" cy="16350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94" name="Google Shape;194;p3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95" name="Google Shape;195;p34"/>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2. Barras</a:t>
            </a:r>
            <a:endParaRPr b="1" sz="4000">
              <a:solidFill>
                <a:schemeClr val="dk1"/>
              </a:solidFill>
              <a:latin typeface="DM Sans"/>
              <a:ea typeface="DM Sans"/>
              <a:cs typeface="DM Sans"/>
              <a:sym typeface="DM Sans"/>
            </a:endParaRPr>
          </a:p>
        </p:txBody>
      </p:sp>
      <p:sp>
        <p:nvSpPr>
          <p:cNvPr id="196" name="Google Shape;196;p34"/>
          <p:cNvSpPr txBox="1"/>
          <p:nvPr/>
        </p:nvSpPr>
        <p:spPr>
          <a:xfrm>
            <a:off x="491825" y="2053713"/>
            <a:ext cx="45765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Gráfico de barras: é utilizado para comparar dados em diferentes categorias.</a:t>
            </a:r>
            <a:endParaRPr sz="1350">
              <a:solidFill>
                <a:schemeClr val="dk1"/>
              </a:solidFill>
              <a:latin typeface="DM Sans"/>
              <a:ea typeface="DM Sans"/>
              <a:cs typeface="DM Sans"/>
              <a:sym typeface="DM Sans"/>
            </a:endParaRPr>
          </a:p>
        </p:txBody>
      </p:sp>
      <p:pic>
        <p:nvPicPr>
          <p:cNvPr id="197" name="Google Shape;197;p34"/>
          <p:cNvPicPr preferRelativeResize="0"/>
          <p:nvPr/>
        </p:nvPicPr>
        <p:blipFill>
          <a:blip r:embed="rId5">
            <a:alphaModFix/>
          </a:blip>
          <a:stretch>
            <a:fillRect/>
          </a:stretch>
        </p:blipFill>
        <p:spPr>
          <a:xfrm>
            <a:off x="2913963" y="2747214"/>
            <a:ext cx="2584334" cy="2000362"/>
          </a:xfrm>
          <a:prstGeom prst="rect">
            <a:avLst/>
          </a:prstGeom>
          <a:noFill/>
          <a:ln>
            <a:noFill/>
          </a:ln>
        </p:spPr>
      </p:pic>
      <p:pic>
        <p:nvPicPr>
          <p:cNvPr id="198" name="Google Shape;198;p34"/>
          <p:cNvPicPr preferRelativeResize="0"/>
          <p:nvPr/>
        </p:nvPicPr>
        <p:blipFill>
          <a:blip r:embed="rId6">
            <a:alphaModFix/>
          </a:blip>
          <a:stretch>
            <a:fillRect/>
          </a:stretch>
        </p:blipFill>
        <p:spPr>
          <a:xfrm>
            <a:off x="356593" y="2922179"/>
            <a:ext cx="2353244" cy="9234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04" name="Google Shape;204;p3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05" name="Google Shape;205;p35"/>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3. Pizza</a:t>
            </a:r>
            <a:endParaRPr b="1" sz="4000">
              <a:solidFill>
                <a:schemeClr val="dk1"/>
              </a:solidFill>
              <a:latin typeface="DM Sans"/>
              <a:ea typeface="DM Sans"/>
              <a:cs typeface="DM Sans"/>
              <a:sym typeface="DM Sans"/>
            </a:endParaRPr>
          </a:p>
        </p:txBody>
      </p:sp>
      <p:sp>
        <p:nvSpPr>
          <p:cNvPr id="206" name="Google Shape;206;p35"/>
          <p:cNvSpPr txBox="1"/>
          <p:nvPr/>
        </p:nvSpPr>
        <p:spPr>
          <a:xfrm>
            <a:off x="491825" y="2053713"/>
            <a:ext cx="45765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Gráfico de pizza: mostra a distribuição percentual de dados em uma única categoria.</a:t>
            </a:r>
            <a:endParaRPr sz="1350">
              <a:solidFill>
                <a:schemeClr val="dk1"/>
              </a:solidFill>
              <a:latin typeface="DM Sans"/>
              <a:ea typeface="DM Sans"/>
              <a:cs typeface="DM Sans"/>
              <a:sym typeface="DM Sans"/>
            </a:endParaRPr>
          </a:p>
        </p:txBody>
      </p:sp>
      <p:pic>
        <p:nvPicPr>
          <p:cNvPr id="207" name="Google Shape;207;p35"/>
          <p:cNvPicPr preferRelativeResize="0"/>
          <p:nvPr/>
        </p:nvPicPr>
        <p:blipFill>
          <a:blip r:embed="rId5">
            <a:alphaModFix/>
          </a:blip>
          <a:stretch>
            <a:fillRect/>
          </a:stretch>
        </p:blipFill>
        <p:spPr>
          <a:xfrm>
            <a:off x="3707527" y="2785075"/>
            <a:ext cx="1796697" cy="1748625"/>
          </a:xfrm>
          <a:prstGeom prst="rect">
            <a:avLst/>
          </a:prstGeom>
          <a:noFill/>
          <a:ln>
            <a:noFill/>
          </a:ln>
        </p:spPr>
      </p:pic>
      <p:pic>
        <p:nvPicPr>
          <p:cNvPr id="208" name="Google Shape;208;p35"/>
          <p:cNvPicPr preferRelativeResize="0"/>
          <p:nvPr/>
        </p:nvPicPr>
        <p:blipFill>
          <a:blip r:embed="rId6">
            <a:alphaModFix/>
          </a:blip>
          <a:stretch>
            <a:fillRect/>
          </a:stretch>
        </p:blipFill>
        <p:spPr>
          <a:xfrm>
            <a:off x="394625" y="3067608"/>
            <a:ext cx="3099777" cy="7843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14" name="Google Shape;214;p3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5" name="Google Shape;215;p36"/>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4. Dispersão</a:t>
            </a:r>
            <a:endParaRPr b="1" sz="4000">
              <a:solidFill>
                <a:schemeClr val="dk1"/>
              </a:solidFill>
              <a:latin typeface="DM Sans"/>
              <a:ea typeface="DM Sans"/>
              <a:cs typeface="DM Sans"/>
              <a:sym typeface="DM Sans"/>
            </a:endParaRPr>
          </a:p>
        </p:txBody>
      </p:sp>
      <p:sp>
        <p:nvSpPr>
          <p:cNvPr id="216" name="Google Shape;216;p36"/>
          <p:cNvSpPr txBox="1"/>
          <p:nvPr/>
        </p:nvSpPr>
        <p:spPr>
          <a:xfrm>
            <a:off x="491825" y="2053713"/>
            <a:ext cx="45765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Gráfico de dispersão: mostra a relação entre duas variáveis numéricas.</a:t>
            </a:r>
            <a:endParaRPr sz="1350">
              <a:solidFill>
                <a:schemeClr val="dk1"/>
              </a:solidFill>
              <a:latin typeface="DM Sans"/>
              <a:ea typeface="DM Sans"/>
              <a:cs typeface="DM Sans"/>
              <a:sym typeface="DM Sans"/>
            </a:endParaRPr>
          </a:p>
        </p:txBody>
      </p:sp>
      <p:pic>
        <p:nvPicPr>
          <p:cNvPr id="217" name="Google Shape;217;p36"/>
          <p:cNvPicPr preferRelativeResize="0"/>
          <p:nvPr/>
        </p:nvPicPr>
        <p:blipFill>
          <a:blip r:embed="rId5">
            <a:alphaModFix/>
          </a:blip>
          <a:stretch>
            <a:fillRect/>
          </a:stretch>
        </p:blipFill>
        <p:spPr>
          <a:xfrm>
            <a:off x="491823" y="2922183"/>
            <a:ext cx="1739201" cy="852212"/>
          </a:xfrm>
          <a:prstGeom prst="rect">
            <a:avLst/>
          </a:prstGeom>
          <a:noFill/>
          <a:ln>
            <a:noFill/>
          </a:ln>
        </p:spPr>
      </p:pic>
      <p:pic>
        <p:nvPicPr>
          <p:cNvPr id="218" name="Google Shape;218;p36"/>
          <p:cNvPicPr preferRelativeResize="0"/>
          <p:nvPr/>
        </p:nvPicPr>
        <p:blipFill>
          <a:blip r:embed="rId6">
            <a:alphaModFix/>
          </a:blip>
          <a:stretch>
            <a:fillRect/>
          </a:stretch>
        </p:blipFill>
        <p:spPr>
          <a:xfrm>
            <a:off x="2595963" y="2881275"/>
            <a:ext cx="2885498" cy="2078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24" name="Google Shape;224;p3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5" name="Google Shape;225;p37"/>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5. Histograma</a:t>
            </a:r>
            <a:endParaRPr b="1" sz="4000">
              <a:solidFill>
                <a:schemeClr val="dk1"/>
              </a:solidFill>
              <a:latin typeface="DM Sans"/>
              <a:ea typeface="DM Sans"/>
              <a:cs typeface="DM Sans"/>
              <a:sym typeface="DM Sans"/>
            </a:endParaRPr>
          </a:p>
        </p:txBody>
      </p:sp>
      <p:sp>
        <p:nvSpPr>
          <p:cNvPr id="226" name="Google Shape;226;p37"/>
          <p:cNvSpPr txBox="1"/>
          <p:nvPr/>
        </p:nvSpPr>
        <p:spPr>
          <a:xfrm>
            <a:off x="491825" y="2053713"/>
            <a:ext cx="45765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Histograma: mostra a distribuição de frequência de dados em um intervalo.</a:t>
            </a:r>
            <a:endParaRPr sz="1350">
              <a:solidFill>
                <a:schemeClr val="dk1"/>
              </a:solidFill>
              <a:latin typeface="DM Sans"/>
              <a:ea typeface="DM Sans"/>
              <a:cs typeface="DM Sans"/>
              <a:sym typeface="DM Sans"/>
            </a:endParaRPr>
          </a:p>
        </p:txBody>
      </p:sp>
      <p:pic>
        <p:nvPicPr>
          <p:cNvPr id="227" name="Google Shape;227;p37"/>
          <p:cNvPicPr preferRelativeResize="0"/>
          <p:nvPr/>
        </p:nvPicPr>
        <p:blipFill>
          <a:blip r:embed="rId5">
            <a:alphaModFix/>
          </a:blip>
          <a:stretch>
            <a:fillRect/>
          </a:stretch>
        </p:blipFill>
        <p:spPr>
          <a:xfrm>
            <a:off x="3210363" y="2815475"/>
            <a:ext cx="2530374" cy="1953274"/>
          </a:xfrm>
          <a:prstGeom prst="rect">
            <a:avLst/>
          </a:prstGeom>
          <a:noFill/>
          <a:ln>
            <a:noFill/>
          </a:ln>
        </p:spPr>
      </p:pic>
      <p:pic>
        <p:nvPicPr>
          <p:cNvPr id="228" name="Google Shape;228;p37"/>
          <p:cNvPicPr preferRelativeResize="0"/>
          <p:nvPr/>
        </p:nvPicPr>
        <p:blipFill>
          <a:blip r:embed="rId6">
            <a:alphaModFix/>
          </a:blip>
          <a:stretch>
            <a:fillRect/>
          </a:stretch>
        </p:blipFill>
        <p:spPr>
          <a:xfrm>
            <a:off x="315500" y="3141525"/>
            <a:ext cx="2754925" cy="676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86" name="Google Shape;86;p2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87" name="Google Shape;87;p2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34" name="Google Shape;234;p3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5" name="Google Shape;235;p3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6. Área</a:t>
            </a:r>
            <a:endParaRPr b="1" sz="4000">
              <a:solidFill>
                <a:schemeClr val="dk1"/>
              </a:solidFill>
              <a:latin typeface="DM Sans"/>
              <a:ea typeface="DM Sans"/>
              <a:cs typeface="DM Sans"/>
              <a:sym typeface="DM Sans"/>
            </a:endParaRPr>
          </a:p>
        </p:txBody>
      </p:sp>
      <p:sp>
        <p:nvSpPr>
          <p:cNvPr id="236" name="Google Shape;236;p38"/>
          <p:cNvSpPr txBox="1"/>
          <p:nvPr/>
        </p:nvSpPr>
        <p:spPr>
          <a:xfrm>
            <a:off x="491825" y="2053713"/>
            <a:ext cx="45765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Gráfico de área: mostra a tendência e a magnitude da mudança em dados ao longo do tempo.</a:t>
            </a:r>
            <a:endParaRPr sz="1350">
              <a:solidFill>
                <a:schemeClr val="dk1"/>
              </a:solidFill>
              <a:latin typeface="DM Sans"/>
              <a:ea typeface="DM Sans"/>
              <a:cs typeface="DM Sans"/>
              <a:sym typeface="DM Sans"/>
            </a:endParaRPr>
          </a:p>
        </p:txBody>
      </p:sp>
      <p:pic>
        <p:nvPicPr>
          <p:cNvPr id="237" name="Google Shape;237;p38"/>
          <p:cNvPicPr preferRelativeResize="0"/>
          <p:nvPr/>
        </p:nvPicPr>
        <p:blipFill>
          <a:blip r:embed="rId5">
            <a:alphaModFix/>
          </a:blip>
          <a:stretch>
            <a:fillRect/>
          </a:stretch>
        </p:blipFill>
        <p:spPr>
          <a:xfrm>
            <a:off x="2686925" y="2922175"/>
            <a:ext cx="2610091" cy="1986151"/>
          </a:xfrm>
          <a:prstGeom prst="rect">
            <a:avLst/>
          </a:prstGeom>
          <a:noFill/>
          <a:ln>
            <a:noFill/>
          </a:ln>
        </p:spPr>
      </p:pic>
      <p:pic>
        <p:nvPicPr>
          <p:cNvPr id="238" name="Google Shape;238;p38"/>
          <p:cNvPicPr preferRelativeResize="0"/>
          <p:nvPr/>
        </p:nvPicPr>
        <p:blipFill>
          <a:blip r:embed="rId6">
            <a:alphaModFix/>
          </a:blip>
          <a:stretch>
            <a:fillRect/>
          </a:stretch>
        </p:blipFill>
        <p:spPr>
          <a:xfrm>
            <a:off x="532055" y="2922182"/>
            <a:ext cx="1838570" cy="7924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Configurações</a:t>
            </a:r>
            <a:endParaRPr b="1" sz="4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49" name="Google Shape;249;p4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50" name="Google Shape;250;p4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Título</a:t>
            </a:r>
            <a:endParaRPr b="1" sz="4000">
              <a:solidFill>
                <a:schemeClr val="dk1"/>
              </a:solidFill>
              <a:latin typeface="DM Sans"/>
              <a:ea typeface="DM Sans"/>
              <a:cs typeface="DM Sans"/>
              <a:sym typeface="DM Sans"/>
            </a:endParaRPr>
          </a:p>
        </p:txBody>
      </p:sp>
      <p:sp>
        <p:nvSpPr>
          <p:cNvPr id="251" name="Google Shape;251;p40"/>
          <p:cNvSpPr txBox="1"/>
          <p:nvPr/>
        </p:nvSpPr>
        <p:spPr>
          <a:xfrm>
            <a:off x="491825" y="2053713"/>
            <a:ext cx="45765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Isso deve criar um gráfico de dispersão simples com rótulos de eixo e um título. </a:t>
            </a:r>
            <a:endParaRPr sz="1350">
              <a:solidFill>
                <a:schemeClr val="dk1"/>
              </a:solidFill>
              <a:latin typeface="DM Sans"/>
              <a:ea typeface="DM Sans"/>
              <a:cs typeface="DM Sans"/>
              <a:sym typeface="DM Sans"/>
            </a:endParaRPr>
          </a:p>
        </p:txBody>
      </p:sp>
      <p:pic>
        <p:nvPicPr>
          <p:cNvPr id="252" name="Google Shape;252;p40"/>
          <p:cNvPicPr preferRelativeResize="0"/>
          <p:nvPr/>
        </p:nvPicPr>
        <p:blipFill>
          <a:blip r:embed="rId5">
            <a:alphaModFix/>
          </a:blip>
          <a:stretch>
            <a:fillRect/>
          </a:stretch>
        </p:blipFill>
        <p:spPr>
          <a:xfrm>
            <a:off x="420050" y="2852504"/>
            <a:ext cx="2466852" cy="1578798"/>
          </a:xfrm>
          <a:prstGeom prst="rect">
            <a:avLst/>
          </a:prstGeom>
          <a:noFill/>
          <a:ln>
            <a:noFill/>
          </a:ln>
        </p:spPr>
      </p:pic>
      <p:pic>
        <p:nvPicPr>
          <p:cNvPr id="253" name="Google Shape;253;p40"/>
          <p:cNvPicPr preferRelativeResize="0"/>
          <p:nvPr/>
        </p:nvPicPr>
        <p:blipFill>
          <a:blip r:embed="rId6">
            <a:alphaModFix/>
          </a:blip>
          <a:stretch>
            <a:fillRect/>
          </a:stretch>
        </p:blipFill>
        <p:spPr>
          <a:xfrm>
            <a:off x="2934892" y="2685225"/>
            <a:ext cx="2729533" cy="2195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59" name="Google Shape;259;p41"/>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Configurações</a:t>
            </a:r>
            <a:endParaRPr b="1" sz="4000">
              <a:solidFill>
                <a:schemeClr val="dk1"/>
              </a:solidFill>
              <a:latin typeface="DM Sans"/>
              <a:ea typeface="DM Sans"/>
              <a:cs typeface="DM Sans"/>
              <a:sym typeface="DM Sans"/>
            </a:endParaRPr>
          </a:p>
        </p:txBody>
      </p:sp>
      <p:sp>
        <p:nvSpPr>
          <p:cNvPr id="260" name="Google Shape;260;p41"/>
          <p:cNvSpPr txBox="1"/>
          <p:nvPr/>
        </p:nvSpPr>
        <p:spPr>
          <a:xfrm>
            <a:off x="491825" y="2053725"/>
            <a:ext cx="4244700" cy="28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Algumas das configurações mais comuns que você pode ajustar incluem:</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AutoNum type="arabicPeriod"/>
            </a:pPr>
            <a:r>
              <a:rPr b="1" lang="pt-BR" sz="1350">
                <a:solidFill>
                  <a:schemeClr val="dk1"/>
                </a:solidFill>
                <a:highlight>
                  <a:srgbClr val="EAFF6A"/>
                </a:highlight>
                <a:latin typeface="DM Sans"/>
                <a:ea typeface="DM Sans"/>
                <a:cs typeface="DM Sans"/>
                <a:sym typeface="DM Sans"/>
              </a:rPr>
              <a:t>Título do gráfico: </a:t>
            </a:r>
            <a:r>
              <a:rPr lang="pt-BR" sz="1350">
                <a:solidFill>
                  <a:schemeClr val="dk1"/>
                </a:solidFill>
                <a:latin typeface="DM Sans"/>
                <a:ea typeface="DM Sans"/>
                <a:cs typeface="DM Sans"/>
                <a:sym typeface="DM Sans"/>
              </a:rPr>
              <a:t>definir o título do gráfico usando a função "title()".</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AutoNum type="arabicPeriod"/>
            </a:pPr>
            <a:r>
              <a:rPr b="1" lang="pt-BR" sz="1350">
                <a:solidFill>
                  <a:schemeClr val="dk1"/>
                </a:solidFill>
                <a:highlight>
                  <a:srgbClr val="EAFF6A"/>
                </a:highlight>
                <a:latin typeface="DM Sans"/>
                <a:ea typeface="DM Sans"/>
                <a:cs typeface="DM Sans"/>
                <a:sym typeface="DM Sans"/>
              </a:rPr>
              <a:t>Etiquetas dos eixos:</a:t>
            </a:r>
            <a:r>
              <a:rPr lang="pt-BR" sz="1350">
                <a:solidFill>
                  <a:schemeClr val="dk1"/>
                </a:solidFill>
                <a:latin typeface="DM Sans"/>
                <a:ea typeface="DM Sans"/>
                <a:cs typeface="DM Sans"/>
                <a:sym typeface="DM Sans"/>
              </a:rPr>
              <a:t> definir as etiquetas dos eixos usando as funções "xlabel()" e "ylabel()".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AutoNum type="arabicPeriod"/>
            </a:pPr>
            <a:r>
              <a:rPr b="1" lang="pt-BR" sz="1350">
                <a:solidFill>
                  <a:schemeClr val="dk1"/>
                </a:solidFill>
                <a:highlight>
                  <a:srgbClr val="EAFF6A"/>
                </a:highlight>
                <a:latin typeface="DM Sans"/>
                <a:ea typeface="DM Sans"/>
                <a:cs typeface="DM Sans"/>
                <a:sym typeface="DM Sans"/>
              </a:rPr>
              <a:t>Limites dos eixos: </a:t>
            </a:r>
            <a:r>
              <a:rPr lang="pt-BR" sz="1350">
                <a:solidFill>
                  <a:schemeClr val="dk1"/>
                </a:solidFill>
                <a:latin typeface="DM Sans"/>
                <a:ea typeface="DM Sans"/>
                <a:cs typeface="DM Sans"/>
                <a:sym typeface="DM Sans"/>
              </a:rPr>
              <a:t>definir os limites dos eixos usando as funções "xlim()" e "ylim()".</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261" name="Google Shape;261;p41"/>
          <p:cNvSpPr txBox="1"/>
          <p:nvPr/>
        </p:nvSpPr>
        <p:spPr>
          <a:xfrm>
            <a:off x="4770775" y="2640800"/>
            <a:ext cx="40167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AutoNum type="arabicPeriod" startAt="4"/>
            </a:pPr>
            <a:r>
              <a:rPr b="1" lang="pt-BR" sz="1350">
                <a:solidFill>
                  <a:schemeClr val="dk1"/>
                </a:solidFill>
                <a:highlight>
                  <a:srgbClr val="EAFF6A"/>
                </a:highlight>
                <a:latin typeface="DM Sans"/>
                <a:ea typeface="DM Sans"/>
                <a:cs typeface="DM Sans"/>
                <a:sym typeface="DM Sans"/>
              </a:rPr>
              <a:t>Escala dos eixos:</a:t>
            </a:r>
            <a:r>
              <a:rPr lang="pt-BR" sz="1350">
                <a:solidFill>
                  <a:schemeClr val="dk1"/>
                </a:solidFill>
                <a:latin typeface="DM Sans"/>
                <a:ea typeface="DM Sans"/>
                <a:cs typeface="DM Sans"/>
                <a:sym typeface="DM Sans"/>
              </a:rPr>
              <a:t> definir a escala dos eixos usando as funções "xscale()" e "yscale()".</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AutoNum type="arabicPeriod" startAt="4"/>
            </a:pPr>
            <a:r>
              <a:rPr b="1" lang="pt-BR" sz="1350">
                <a:solidFill>
                  <a:schemeClr val="dk1"/>
                </a:solidFill>
                <a:highlight>
                  <a:srgbClr val="EAFF6A"/>
                </a:highlight>
                <a:latin typeface="DM Sans"/>
                <a:ea typeface="DM Sans"/>
                <a:cs typeface="DM Sans"/>
                <a:sym typeface="DM Sans"/>
              </a:rPr>
              <a:t>Legenda: </a:t>
            </a:r>
            <a:r>
              <a:rPr lang="pt-BR" sz="1350">
                <a:solidFill>
                  <a:schemeClr val="dk1"/>
                </a:solidFill>
                <a:latin typeface="DM Sans"/>
                <a:ea typeface="DM Sans"/>
                <a:cs typeface="DM Sans"/>
                <a:sym typeface="DM Sans"/>
              </a:rPr>
              <a:t>adicionar uma legenda aos seus gráficos usando a função "legend()".</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AutoNum type="arabicPeriod" startAt="4"/>
            </a:pPr>
            <a:r>
              <a:rPr b="1" lang="pt-BR" sz="1350">
                <a:solidFill>
                  <a:schemeClr val="dk1"/>
                </a:solidFill>
                <a:highlight>
                  <a:srgbClr val="EAFF6A"/>
                </a:highlight>
                <a:latin typeface="DM Sans"/>
                <a:ea typeface="DM Sans"/>
                <a:cs typeface="DM Sans"/>
                <a:sym typeface="DM Sans"/>
              </a:rPr>
              <a:t>Cores:</a:t>
            </a:r>
            <a:r>
              <a:rPr lang="pt-BR" sz="1350">
                <a:solidFill>
                  <a:schemeClr val="dk1"/>
                </a:solidFill>
                <a:latin typeface="DM Sans"/>
                <a:ea typeface="DM Sans"/>
                <a:cs typeface="DM Sans"/>
                <a:sym typeface="DM Sans"/>
              </a:rPr>
              <a:t> definir a cor das linhas, barras ou pontos usando o argumento "color" ou "c".</a:t>
            </a:r>
            <a:endParaRPr sz="135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67" name="Google Shape;267;p42"/>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Configurações</a:t>
            </a:r>
            <a:endParaRPr b="1" sz="4000">
              <a:solidFill>
                <a:schemeClr val="dk1"/>
              </a:solidFill>
              <a:latin typeface="DM Sans"/>
              <a:ea typeface="DM Sans"/>
              <a:cs typeface="DM Sans"/>
              <a:sym typeface="DM Sans"/>
            </a:endParaRPr>
          </a:p>
        </p:txBody>
      </p:sp>
      <p:sp>
        <p:nvSpPr>
          <p:cNvPr id="268" name="Google Shape;268;p42"/>
          <p:cNvSpPr txBox="1"/>
          <p:nvPr/>
        </p:nvSpPr>
        <p:spPr>
          <a:xfrm>
            <a:off x="491825" y="2053725"/>
            <a:ext cx="4244700" cy="33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Algumas das configurações mais comuns que você pode ajustar incluem:</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AutoNum type="arabicPeriod" startAt="7"/>
            </a:pPr>
            <a:r>
              <a:rPr b="1" lang="pt-BR" sz="1350">
                <a:solidFill>
                  <a:schemeClr val="dk1"/>
                </a:solidFill>
                <a:highlight>
                  <a:srgbClr val="EAFF6A"/>
                </a:highlight>
                <a:latin typeface="DM Sans"/>
                <a:ea typeface="DM Sans"/>
                <a:cs typeface="DM Sans"/>
                <a:sym typeface="DM Sans"/>
              </a:rPr>
              <a:t>Estilo de linha: </a:t>
            </a:r>
            <a:r>
              <a:rPr lang="pt-BR" sz="1350">
                <a:solidFill>
                  <a:schemeClr val="dk1"/>
                </a:solidFill>
                <a:latin typeface="DM Sans"/>
                <a:ea typeface="DM Sans"/>
                <a:cs typeface="DM Sans"/>
                <a:sym typeface="DM Sans"/>
              </a:rPr>
              <a:t>você pode definir o estilo da linha usando o argumento "linestyle" ou "ls".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AutoNum type="arabicPeriod" startAt="7"/>
            </a:pPr>
            <a:r>
              <a:rPr b="1" lang="pt-BR" sz="1350">
                <a:solidFill>
                  <a:schemeClr val="dk1"/>
                </a:solidFill>
                <a:highlight>
                  <a:srgbClr val="EAFF6A"/>
                </a:highlight>
                <a:latin typeface="DM Sans"/>
                <a:ea typeface="DM Sans"/>
                <a:cs typeface="DM Sans"/>
                <a:sym typeface="DM Sans"/>
              </a:rPr>
              <a:t>Tamanho do marcador: </a:t>
            </a:r>
            <a:r>
              <a:rPr lang="pt-BR" sz="1350">
                <a:solidFill>
                  <a:schemeClr val="dk1"/>
                </a:solidFill>
                <a:latin typeface="DM Sans"/>
                <a:ea typeface="DM Sans"/>
                <a:cs typeface="DM Sans"/>
                <a:sym typeface="DM Sans"/>
              </a:rPr>
              <a:t>definir o tamanho dos pontos usando o argumento "markersize" ou "ms".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AutoNum type="arabicPeriod" startAt="7"/>
            </a:pPr>
            <a:r>
              <a:rPr b="1" lang="pt-BR" sz="1350">
                <a:solidFill>
                  <a:schemeClr val="dk1"/>
                </a:solidFill>
                <a:highlight>
                  <a:srgbClr val="EAFF6A"/>
                </a:highlight>
                <a:latin typeface="DM Sans"/>
                <a:ea typeface="DM Sans"/>
                <a:cs typeface="DM Sans"/>
                <a:sym typeface="DM Sans"/>
              </a:rPr>
              <a:t>Tipo de marcador:</a:t>
            </a:r>
            <a:r>
              <a:rPr lang="pt-BR" sz="1350">
                <a:solidFill>
                  <a:schemeClr val="dk1"/>
                </a:solidFill>
                <a:latin typeface="DM Sans"/>
                <a:ea typeface="DM Sans"/>
                <a:cs typeface="DM Sans"/>
                <a:sym typeface="DM Sans"/>
              </a:rPr>
              <a:t> definir o tipo de marcador usando o argumento "marker".</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269" name="Google Shape;269;p42"/>
          <p:cNvSpPr txBox="1"/>
          <p:nvPr/>
        </p:nvSpPr>
        <p:spPr>
          <a:xfrm>
            <a:off x="4770775" y="2640800"/>
            <a:ext cx="40167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AutoNum type="arabicPeriod" startAt="10"/>
            </a:pPr>
            <a:r>
              <a:rPr b="1" lang="pt-BR" sz="1350">
                <a:solidFill>
                  <a:schemeClr val="dk1"/>
                </a:solidFill>
                <a:highlight>
                  <a:srgbClr val="EAFF6A"/>
                </a:highlight>
                <a:latin typeface="DM Sans"/>
                <a:ea typeface="DM Sans"/>
                <a:cs typeface="DM Sans"/>
                <a:sym typeface="DM Sans"/>
              </a:rPr>
              <a:t>Transparência:</a:t>
            </a:r>
            <a:r>
              <a:rPr lang="pt-BR" sz="1350">
                <a:solidFill>
                  <a:schemeClr val="dk1"/>
                </a:solidFill>
                <a:latin typeface="DM Sans"/>
                <a:ea typeface="DM Sans"/>
                <a:cs typeface="DM Sans"/>
                <a:sym typeface="DM Sans"/>
              </a:rPr>
              <a:t> definir a transparência das linhas, barras ou pontos usando o argumento "alpha".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AutoNum type="arabicPeriod" startAt="10"/>
            </a:pPr>
            <a:r>
              <a:rPr b="1" lang="pt-BR" sz="1350">
                <a:solidFill>
                  <a:schemeClr val="dk1"/>
                </a:solidFill>
                <a:highlight>
                  <a:srgbClr val="EAFF6A"/>
                </a:highlight>
                <a:latin typeface="DM Sans"/>
                <a:ea typeface="DM Sans"/>
                <a:cs typeface="DM Sans"/>
                <a:sym typeface="DM Sans"/>
              </a:rPr>
              <a:t>Espessura da linha:</a:t>
            </a:r>
            <a:r>
              <a:rPr lang="pt-BR" sz="1350">
                <a:solidFill>
                  <a:schemeClr val="dk1"/>
                </a:solidFill>
                <a:latin typeface="DM Sans"/>
                <a:ea typeface="DM Sans"/>
                <a:cs typeface="DM Sans"/>
                <a:sym typeface="DM Sans"/>
              </a:rPr>
              <a:t> definir a espessura da linha usando o argumento "linewidth" ou "lw".</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AutoNum type="arabicPeriod" startAt="10"/>
            </a:pPr>
            <a:r>
              <a:rPr b="1" lang="pt-BR" sz="1350">
                <a:solidFill>
                  <a:schemeClr val="dk1"/>
                </a:solidFill>
                <a:highlight>
                  <a:srgbClr val="EAFF6A"/>
                </a:highlight>
                <a:latin typeface="DM Sans"/>
                <a:ea typeface="DM Sans"/>
                <a:cs typeface="DM Sans"/>
                <a:sym typeface="DM Sans"/>
              </a:rPr>
              <a:t>Grade:</a:t>
            </a:r>
            <a:r>
              <a:rPr lang="pt-BR" sz="1350">
                <a:solidFill>
                  <a:schemeClr val="dk1"/>
                </a:solidFill>
                <a:latin typeface="DM Sans"/>
                <a:ea typeface="DM Sans"/>
                <a:cs typeface="DM Sans"/>
                <a:sym typeface="DM Sans"/>
              </a:rPr>
              <a:t> adicionar ou remover uma grade no gráfico usando a função "grid()".</a:t>
            </a:r>
            <a:endParaRPr sz="135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311700" y="445025"/>
            <a:ext cx="8520600" cy="11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Configurações</a:t>
            </a:r>
            <a:r>
              <a:rPr b="1" lang="pt-BR" sz="4000">
                <a:latin typeface="DM Sans"/>
                <a:ea typeface="DM Sans"/>
                <a:cs typeface="DM Sans"/>
                <a:sym typeface="DM Sans"/>
              </a:rPr>
              <a:t> - </a:t>
            </a:r>
            <a:r>
              <a:rPr b="1" lang="pt-BR" sz="4000">
                <a:solidFill>
                  <a:schemeClr val="dk2"/>
                </a:solidFill>
                <a:latin typeface="DM Sans"/>
                <a:ea typeface="DM Sans"/>
                <a:cs typeface="DM Sans"/>
                <a:sym typeface="DM Sans"/>
              </a:rPr>
              <a:t>Exemplo</a:t>
            </a:r>
            <a:endParaRPr b="1" sz="4000">
              <a:solidFill>
                <a:schemeClr val="dk2"/>
              </a:solidFill>
              <a:latin typeface="DM Sans"/>
              <a:ea typeface="DM Sans"/>
              <a:cs typeface="DM Sans"/>
              <a:sym typeface="DM Sans"/>
            </a:endParaRPr>
          </a:p>
          <a:p>
            <a:pPr indent="0" lvl="0" marL="0" rtl="0" algn="l">
              <a:spcBef>
                <a:spcPts val="0"/>
              </a:spcBef>
              <a:spcAft>
                <a:spcPts val="0"/>
              </a:spcAft>
              <a:buNone/>
            </a:pPr>
            <a:r>
              <a:t/>
            </a:r>
            <a:endParaRPr/>
          </a:p>
        </p:txBody>
      </p:sp>
      <p:pic>
        <p:nvPicPr>
          <p:cNvPr id="275" name="Google Shape;275;p4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76" name="Google Shape;276;p43"/>
          <p:cNvPicPr preferRelativeResize="0"/>
          <p:nvPr/>
        </p:nvPicPr>
        <p:blipFill>
          <a:blip r:embed="rId4">
            <a:alphaModFix/>
          </a:blip>
          <a:stretch>
            <a:fillRect/>
          </a:stretch>
        </p:blipFill>
        <p:spPr>
          <a:xfrm>
            <a:off x="5386204" y="1814350"/>
            <a:ext cx="2425221" cy="2655200"/>
          </a:xfrm>
          <a:prstGeom prst="rect">
            <a:avLst/>
          </a:prstGeom>
          <a:noFill/>
          <a:ln>
            <a:noFill/>
          </a:ln>
        </p:spPr>
      </p:pic>
      <p:pic>
        <p:nvPicPr>
          <p:cNvPr id="277" name="Google Shape;277;p43"/>
          <p:cNvPicPr preferRelativeResize="0"/>
          <p:nvPr/>
        </p:nvPicPr>
        <p:blipFill>
          <a:blip r:embed="rId5">
            <a:alphaModFix/>
          </a:blip>
          <a:stretch>
            <a:fillRect/>
          </a:stretch>
        </p:blipFill>
        <p:spPr>
          <a:xfrm>
            <a:off x="1071625" y="1841800"/>
            <a:ext cx="3319993" cy="2655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Subplots</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8" name="Google Shape;288;p4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9" name="Google Shape;289;p45"/>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Subplots</a:t>
            </a:r>
            <a:endParaRPr b="1" sz="4000">
              <a:solidFill>
                <a:schemeClr val="dk1"/>
              </a:solidFill>
              <a:latin typeface="DM Sans"/>
              <a:ea typeface="DM Sans"/>
              <a:cs typeface="DM Sans"/>
              <a:sym typeface="DM Sans"/>
            </a:endParaRPr>
          </a:p>
        </p:txBody>
      </p:sp>
      <p:sp>
        <p:nvSpPr>
          <p:cNvPr id="290" name="Google Shape;290;p45"/>
          <p:cNvSpPr txBox="1"/>
          <p:nvPr/>
        </p:nvSpPr>
        <p:spPr>
          <a:xfrm>
            <a:off x="491825" y="2053713"/>
            <a:ext cx="4576500" cy="21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a:t>
            </a:r>
            <a:r>
              <a:rPr b="1" lang="pt-BR" sz="1350">
                <a:solidFill>
                  <a:schemeClr val="dk1"/>
                </a:solidFill>
                <a:highlight>
                  <a:srgbClr val="EAFF6A"/>
                </a:highlight>
                <a:latin typeface="DM Sans"/>
                <a:ea typeface="DM Sans"/>
                <a:cs typeface="DM Sans"/>
                <a:sym typeface="DM Sans"/>
              </a:rPr>
              <a:t>subplot() </a:t>
            </a:r>
            <a:r>
              <a:rPr lang="pt-BR" sz="1350">
                <a:solidFill>
                  <a:schemeClr val="dk1"/>
                </a:solidFill>
                <a:latin typeface="DM Sans"/>
                <a:ea typeface="DM Sans"/>
                <a:cs typeface="DM Sans"/>
                <a:sym typeface="DM Sans"/>
              </a:rPr>
              <a:t>do Matplotlib é usado para criar múltiplos gráficos em uma figura. Com o subplot(), você pode especificar o número de </a:t>
            </a:r>
            <a:r>
              <a:rPr b="1" lang="pt-BR" sz="1350">
                <a:solidFill>
                  <a:schemeClr val="dk1"/>
                </a:solidFill>
                <a:latin typeface="DM Sans"/>
                <a:ea typeface="DM Sans"/>
                <a:cs typeface="DM Sans"/>
                <a:sym typeface="DM Sans"/>
              </a:rPr>
              <a:t>linhas </a:t>
            </a:r>
            <a:r>
              <a:rPr lang="pt-BR" sz="1350">
                <a:solidFill>
                  <a:schemeClr val="dk1"/>
                </a:solidFill>
                <a:latin typeface="DM Sans"/>
                <a:ea typeface="DM Sans"/>
                <a:cs typeface="DM Sans"/>
                <a:sym typeface="DM Sans"/>
              </a:rPr>
              <a:t>e </a:t>
            </a:r>
            <a:r>
              <a:rPr b="1" lang="pt-BR" sz="1350">
                <a:solidFill>
                  <a:schemeClr val="dk1"/>
                </a:solidFill>
                <a:latin typeface="DM Sans"/>
                <a:ea typeface="DM Sans"/>
                <a:cs typeface="DM Sans"/>
                <a:sym typeface="DM Sans"/>
              </a:rPr>
              <a:t>colunas </a:t>
            </a:r>
            <a:r>
              <a:rPr lang="pt-BR" sz="1350">
                <a:solidFill>
                  <a:schemeClr val="dk1"/>
                </a:solidFill>
                <a:latin typeface="DM Sans"/>
                <a:ea typeface="DM Sans"/>
                <a:cs typeface="DM Sans"/>
                <a:sym typeface="DM Sans"/>
              </a:rPr>
              <a:t>de gráficos e a posição de cada gráfico na figura.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Exemplo para 3 linhas e 2 colunas:</a:t>
            </a:r>
            <a:endParaRPr sz="1350">
              <a:solidFill>
                <a:schemeClr val="dk1"/>
              </a:solidFill>
              <a:latin typeface="DM Sans"/>
              <a:ea typeface="DM Sans"/>
              <a:cs typeface="DM Sans"/>
              <a:sym typeface="DM Sans"/>
            </a:endParaRPr>
          </a:p>
          <a:p>
            <a:pPr indent="0" lvl="0" marL="0" rtl="0" algn="l">
              <a:lnSpc>
                <a:spcPct val="135714"/>
              </a:lnSpc>
              <a:spcBef>
                <a:spcPts val="1200"/>
              </a:spcBef>
              <a:spcAft>
                <a:spcPts val="0"/>
              </a:spcAft>
              <a:buClr>
                <a:schemeClr val="dk1"/>
              </a:buClr>
              <a:buSzPts val="1100"/>
              <a:buFont typeface="Arial"/>
              <a:buNone/>
            </a:pPr>
            <a:r>
              <a:rPr lang="pt-BR" sz="1200">
                <a:solidFill>
                  <a:srgbClr val="9CDCFE"/>
                </a:solidFill>
                <a:highlight>
                  <a:srgbClr val="1F1F1F"/>
                </a:highlight>
                <a:latin typeface="Courier New"/>
                <a:ea typeface="Courier New"/>
                <a:cs typeface="Courier New"/>
                <a:sym typeface="Courier New"/>
              </a:rPr>
              <a:t>fig</a:t>
            </a:r>
            <a:r>
              <a:rPr lang="pt-BR" sz="1200">
                <a:solidFill>
                  <a:srgbClr val="CCCCCC"/>
                </a:solidFill>
                <a:highlight>
                  <a:srgbClr val="1F1F1F"/>
                </a:highlight>
                <a:latin typeface="Courier New"/>
                <a:ea typeface="Courier New"/>
                <a:cs typeface="Courier New"/>
                <a:sym typeface="Courier New"/>
              </a:rPr>
              <a:t>, </a:t>
            </a:r>
            <a:r>
              <a:rPr lang="pt-BR" sz="1200">
                <a:solidFill>
                  <a:srgbClr val="9CDCFE"/>
                </a:solidFill>
                <a:highlight>
                  <a:srgbClr val="1F1F1F"/>
                </a:highlight>
                <a:latin typeface="Courier New"/>
                <a:ea typeface="Courier New"/>
                <a:cs typeface="Courier New"/>
                <a:sym typeface="Courier New"/>
              </a:rPr>
              <a:t>axs</a:t>
            </a:r>
            <a:r>
              <a:rPr lang="pt-BR" sz="1200">
                <a:solidFill>
                  <a:srgbClr val="CCCCCC"/>
                </a:solidFill>
                <a:highlight>
                  <a:srgbClr val="1F1F1F"/>
                </a:highlight>
                <a:latin typeface="Courier New"/>
                <a:ea typeface="Courier New"/>
                <a:cs typeface="Courier New"/>
                <a:sym typeface="Courier New"/>
              </a:rPr>
              <a:t> </a:t>
            </a:r>
            <a:r>
              <a:rPr lang="pt-BR" sz="1200">
                <a:solidFill>
                  <a:srgbClr val="D4D4D4"/>
                </a:solidFill>
                <a:highlight>
                  <a:srgbClr val="1F1F1F"/>
                </a:highlight>
                <a:latin typeface="Courier New"/>
                <a:ea typeface="Courier New"/>
                <a:cs typeface="Courier New"/>
                <a:sym typeface="Courier New"/>
              </a:rPr>
              <a:t>=</a:t>
            </a:r>
            <a:r>
              <a:rPr lang="pt-BR" sz="1200">
                <a:solidFill>
                  <a:srgbClr val="CCCCCC"/>
                </a:solidFill>
                <a:highlight>
                  <a:srgbClr val="1F1F1F"/>
                </a:highlight>
                <a:latin typeface="Courier New"/>
                <a:ea typeface="Courier New"/>
                <a:cs typeface="Courier New"/>
                <a:sym typeface="Courier New"/>
              </a:rPr>
              <a:t> </a:t>
            </a:r>
            <a:r>
              <a:rPr lang="pt-BR" sz="1200">
                <a:solidFill>
                  <a:srgbClr val="4EC9B0"/>
                </a:solidFill>
                <a:highlight>
                  <a:srgbClr val="1F1F1F"/>
                </a:highlight>
                <a:latin typeface="Courier New"/>
                <a:ea typeface="Courier New"/>
                <a:cs typeface="Courier New"/>
                <a:sym typeface="Courier New"/>
              </a:rPr>
              <a:t>plt</a:t>
            </a:r>
            <a:r>
              <a:rPr lang="pt-BR" sz="1200">
                <a:solidFill>
                  <a:srgbClr val="CCCCCC"/>
                </a:solidFill>
                <a:highlight>
                  <a:srgbClr val="1F1F1F"/>
                </a:highlight>
                <a:latin typeface="Courier New"/>
                <a:ea typeface="Courier New"/>
                <a:cs typeface="Courier New"/>
                <a:sym typeface="Courier New"/>
              </a:rPr>
              <a:t>.</a:t>
            </a:r>
            <a:r>
              <a:rPr lang="pt-BR" sz="1200">
                <a:solidFill>
                  <a:srgbClr val="DCDCAA"/>
                </a:solidFill>
                <a:highlight>
                  <a:srgbClr val="1F1F1F"/>
                </a:highlight>
                <a:latin typeface="Courier New"/>
                <a:ea typeface="Courier New"/>
                <a:cs typeface="Courier New"/>
                <a:sym typeface="Courier New"/>
              </a:rPr>
              <a:t>subplots</a:t>
            </a:r>
            <a:r>
              <a:rPr lang="pt-BR" sz="1200">
                <a:solidFill>
                  <a:srgbClr val="CCCCCC"/>
                </a:solidFill>
                <a:highlight>
                  <a:srgbClr val="1F1F1F"/>
                </a:highlight>
                <a:latin typeface="Courier New"/>
                <a:ea typeface="Courier New"/>
                <a:cs typeface="Courier New"/>
                <a:sym typeface="Courier New"/>
              </a:rPr>
              <a:t>(</a:t>
            </a:r>
            <a:r>
              <a:rPr lang="pt-BR" sz="1200">
                <a:solidFill>
                  <a:srgbClr val="B5CEA8"/>
                </a:solidFill>
                <a:highlight>
                  <a:srgbClr val="1F1F1F"/>
                </a:highlight>
                <a:latin typeface="Courier New"/>
                <a:ea typeface="Courier New"/>
                <a:cs typeface="Courier New"/>
                <a:sym typeface="Courier New"/>
              </a:rPr>
              <a:t>3</a:t>
            </a:r>
            <a:r>
              <a:rPr lang="pt-BR" sz="1200">
                <a:solidFill>
                  <a:srgbClr val="CCCCCC"/>
                </a:solidFill>
                <a:highlight>
                  <a:srgbClr val="1F1F1F"/>
                </a:highlight>
                <a:latin typeface="Courier New"/>
                <a:ea typeface="Courier New"/>
                <a:cs typeface="Courier New"/>
                <a:sym typeface="Courier New"/>
              </a:rPr>
              <a:t>, </a:t>
            </a:r>
            <a:r>
              <a:rPr lang="pt-BR" sz="1200">
                <a:solidFill>
                  <a:srgbClr val="B5CEA8"/>
                </a:solidFill>
                <a:highlight>
                  <a:srgbClr val="1F1F1F"/>
                </a:highlight>
                <a:latin typeface="Courier New"/>
                <a:ea typeface="Courier New"/>
                <a:cs typeface="Courier New"/>
                <a:sym typeface="Courier New"/>
              </a:rPr>
              <a:t>2)</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311700" y="445025"/>
            <a:ext cx="8520600" cy="11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Subplot</a:t>
            </a:r>
            <a:r>
              <a:rPr b="1" lang="pt-BR" sz="4000">
                <a:latin typeface="DM Sans"/>
                <a:ea typeface="DM Sans"/>
                <a:cs typeface="DM Sans"/>
                <a:sym typeface="DM Sans"/>
              </a:rPr>
              <a:t> - </a:t>
            </a:r>
            <a:r>
              <a:rPr b="1" lang="pt-BR" sz="4000">
                <a:solidFill>
                  <a:schemeClr val="dk2"/>
                </a:solidFill>
                <a:latin typeface="DM Sans"/>
                <a:ea typeface="DM Sans"/>
                <a:cs typeface="DM Sans"/>
                <a:sym typeface="DM Sans"/>
              </a:rPr>
              <a:t>Exemplo</a:t>
            </a:r>
            <a:endParaRPr b="1" sz="4000">
              <a:solidFill>
                <a:schemeClr val="dk2"/>
              </a:solidFill>
              <a:latin typeface="DM Sans"/>
              <a:ea typeface="DM Sans"/>
              <a:cs typeface="DM Sans"/>
              <a:sym typeface="DM Sans"/>
            </a:endParaRPr>
          </a:p>
          <a:p>
            <a:pPr indent="0" lvl="0" marL="0" rtl="0" algn="l">
              <a:spcBef>
                <a:spcPts val="0"/>
              </a:spcBef>
              <a:spcAft>
                <a:spcPts val="0"/>
              </a:spcAft>
              <a:buNone/>
            </a:pPr>
            <a:r>
              <a:t/>
            </a:r>
            <a:endParaRPr/>
          </a:p>
        </p:txBody>
      </p:sp>
      <p:pic>
        <p:nvPicPr>
          <p:cNvPr id="296" name="Google Shape;296;p4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97" name="Google Shape;297;p46"/>
          <p:cNvPicPr preferRelativeResize="0"/>
          <p:nvPr/>
        </p:nvPicPr>
        <p:blipFill>
          <a:blip r:embed="rId4">
            <a:alphaModFix/>
          </a:blip>
          <a:stretch>
            <a:fillRect/>
          </a:stretch>
        </p:blipFill>
        <p:spPr>
          <a:xfrm>
            <a:off x="1599713" y="1941974"/>
            <a:ext cx="2911889" cy="2378120"/>
          </a:xfrm>
          <a:prstGeom prst="rect">
            <a:avLst/>
          </a:prstGeom>
          <a:noFill/>
          <a:ln>
            <a:noFill/>
          </a:ln>
        </p:spPr>
      </p:pic>
      <p:pic>
        <p:nvPicPr>
          <p:cNvPr id="298" name="Google Shape;298;p46"/>
          <p:cNvPicPr preferRelativeResize="0"/>
          <p:nvPr/>
        </p:nvPicPr>
        <p:blipFill>
          <a:blip r:embed="rId5">
            <a:alphaModFix/>
          </a:blip>
          <a:stretch>
            <a:fillRect/>
          </a:stretch>
        </p:blipFill>
        <p:spPr>
          <a:xfrm>
            <a:off x="4926699" y="1273800"/>
            <a:ext cx="2617589" cy="31706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Seaborn</a:t>
            </a:r>
            <a:endParaRPr b="1" sz="4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93" name="Google Shape;93;p21"/>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GroupBy</a:t>
            </a:r>
            <a:endParaRPr sz="1350">
              <a:solidFill>
                <a:schemeClr val="lt1"/>
              </a:solidFill>
              <a:latin typeface="DM Sans"/>
              <a:ea typeface="DM Sans"/>
              <a:cs typeface="DM Sans"/>
              <a:sym typeface="DM Sans"/>
            </a:endParaRPr>
          </a:p>
        </p:txBody>
      </p:sp>
      <p:sp>
        <p:nvSpPr>
          <p:cNvPr id="94" name="Google Shape;94;p21"/>
          <p:cNvSpPr txBox="1"/>
          <p:nvPr/>
        </p:nvSpPr>
        <p:spPr>
          <a:xfrm>
            <a:off x="3324175" y="2368625"/>
            <a:ext cx="19761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Merge() - Join</a:t>
            </a:r>
            <a:endParaRPr sz="1350">
              <a:solidFill>
                <a:schemeClr val="lt1"/>
              </a:solidFill>
              <a:latin typeface="DM Sans"/>
              <a:ea typeface="DM Sans"/>
              <a:cs typeface="DM Sans"/>
              <a:sym typeface="DM Sans"/>
            </a:endParaRPr>
          </a:p>
        </p:txBody>
      </p:sp>
      <p:pic>
        <p:nvPicPr>
          <p:cNvPr id="95" name="Google Shape;95;p21"/>
          <p:cNvPicPr preferRelativeResize="0"/>
          <p:nvPr/>
        </p:nvPicPr>
        <p:blipFill rotWithShape="1">
          <a:blip r:embed="rId3">
            <a:alphaModFix/>
          </a:blip>
          <a:srcRect b="0" l="0" r="0" t="0"/>
          <a:stretch/>
        </p:blipFill>
        <p:spPr>
          <a:xfrm>
            <a:off x="3465374" y="3049775"/>
            <a:ext cx="2615825" cy="1742450"/>
          </a:xfrm>
          <a:prstGeom prst="rect">
            <a:avLst/>
          </a:prstGeom>
          <a:noFill/>
          <a:ln>
            <a:noFill/>
          </a:ln>
        </p:spPr>
      </p:pic>
      <p:pic>
        <p:nvPicPr>
          <p:cNvPr id="96" name="Google Shape;96;p21"/>
          <p:cNvPicPr preferRelativeResize="0"/>
          <p:nvPr/>
        </p:nvPicPr>
        <p:blipFill rotWithShape="1">
          <a:blip r:embed="rId4">
            <a:alphaModFix/>
          </a:blip>
          <a:srcRect b="0" l="0" r="0" t="0"/>
          <a:stretch/>
        </p:blipFill>
        <p:spPr>
          <a:xfrm>
            <a:off x="515600" y="3078040"/>
            <a:ext cx="2445826" cy="1685934"/>
          </a:xfrm>
          <a:prstGeom prst="rect">
            <a:avLst/>
          </a:prstGeom>
          <a:noFill/>
          <a:ln>
            <a:noFill/>
          </a:ln>
        </p:spPr>
      </p:pic>
      <p:pic>
        <p:nvPicPr>
          <p:cNvPr id="97" name="Google Shape;97;p21"/>
          <p:cNvPicPr preferRelativeResize="0"/>
          <p:nvPr/>
        </p:nvPicPr>
        <p:blipFill rotWithShape="1">
          <a:blip r:embed="rId5">
            <a:alphaModFix/>
          </a:blip>
          <a:srcRect b="32222" l="0" r="0" t="12781"/>
          <a:stretch/>
        </p:blipFill>
        <p:spPr>
          <a:xfrm>
            <a:off x="6375200" y="3078052"/>
            <a:ext cx="2385300" cy="12306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9" name="Google Shape;309;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0" name="Google Shape;310;p4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Seaborn?</a:t>
            </a:r>
            <a:endParaRPr b="1" sz="4000">
              <a:solidFill>
                <a:schemeClr val="dk1"/>
              </a:solidFill>
              <a:latin typeface="DM Sans"/>
              <a:ea typeface="DM Sans"/>
              <a:cs typeface="DM Sans"/>
              <a:sym typeface="DM Sans"/>
            </a:endParaRPr>
          </a:p>
        </p:txBody>
      </p:sp>
      <p:sp>
        <p:nvSpPr>
          <p:cNvPr id="311" name="Google Shape;311;p48"/>
          <p:cNvSpPr txBox="1"/>
          <p:nvPr/>
        </p:nvSpPr>
        <p:spPr>
          <a:xfrm>
            <a:off x="491825" y="2053713"/>
            <a:ext cx="4576500" cy="174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Seaborn é uma biblioteca de visualização de dados baseada no Matplotlib.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Enquanto o Matplotlib é uma biblioteca mais básica e flexível, </a:t>
            </a:r>
            <a:r>
              <a:rPr lang="pt-BR" sz="1350">
                <a:solidFill>
                  <a:schemeClr val="dk1"/>
                </a:solidFill>
                <a:highlight>
                  <a:srgbClr val="EAFF6A"/>
                </a:highlight>
                <a:latin typeface="DM Sans"/>
                <a:ea typeface="DM Sans"/>
                <a:cs typeface="DM Sans"/>
                <a:sym typeface="DM Sans"/>
              </a:rPr>
              <a:t>o Seaborn oferece uma interface mais </a:t>
            </a:r>
            <a:r>
              <a:rPr b="1" lang="pt-BR" sz="1350">
                <a:solidFill>
                  <a:schemeClr val="dk1"/>
                </a:solidFill>
                <a:highlight>
                  <a:srgbClr val="EAFF6A"/>
                </a:highlight>
                <a:latin typeface="DM Sans"/>
                <a:ea typeface="DM Sans"/>
                <a:cs typeface="DM Sans"/>
                <a:sym typeface="DM Sans"/>
              </a:rPr>
              <a:t>simplificada</a:t>
            </a:r>
            <a:r>
              <a:rPr lang="pt-BR" sz="1350">
                <a:solidFill>
                  <a:schemeClr val="dk1"/>
                </a:solidFill>
                <a:highlight>
                  <a:srgbClr val="EAFF6A"/>
                </a:highlight>
                <a:latin typeface="DM Sans"/>
                <a:ea typeface="DM Sans"/>
                <a:cs typeface="DM Sans"/>
                <a:sym typeface="DM Sans"/>
              </a:rPr>
              <a:t> e especializada para a criação de gráficos estatísticos </a:t>
            </a:r>
            <a:r>
              <a:rPr b="1" lang="pt-BR" sz="1350">
                <a:solidFill>
                  <a:schemeClr val="dk1"/>
                </a:solidFill>
                <a:highlight>
                  <a:srgbClr val="EAFF6A"/>
                </a:highlight>
                <a:latin typeface="DM Sans"/>
                <a:ea typeface="DM Sans"/>
                <a:cs typeface="DM Sans"/>
                <a:sym typeface="DM Sans"/>
              </a:rPr>
              <a:t>atraentes</a:t>
            </a:r>
            <a:r>
              <a:rPr lang="pt-BR" sz="1350">
                <a:solidFill>
                  <a:schemeClr val="dk1"/>
                </a:solidFill>
                <a:highlight>
                  <a:srgbClr val="EAFF6A"/>
                </a:highlight>
                <a:latin typeface="DM Sans"/>
                <a:ea typeface="DM Sans"/>
                <a:cs typeface="DM Sans"/>
                <a:sym typeface="DM Sans"/>
              </a:rPr>
              <a:t> e </a:t>
            </a:r>
            <a:r>
              <a:rPr b="1" lang="pt-BR" sz="1350">
                <a:solidFill>
                  <a:schemeClr val="dk1"/>
                </a:solidFill>
                <a:highlight>
                  <a:srgbClr val="EAFF6A"/>
                </a:highlight>
                <a:latin typeface="DM Sans"/>
                <a:ea typeface="DM Sans"/>
                <a:cs typeface="DM Sans"/>
                <a:sym typeface="DM Sans"/>
              </a:rPr>
              <a:t>informativos.</a:t>
            </a:r>
            <a:endParaRPr b="1" sz="1350">
              <a:solidFill>
                <a:schemeClr val="dk1"/>
              </a:solidFill>
              <a:highlight>
                <a:srgbClr val="EAFF6A"/>
              </a:highlight>
              <a:latin typeface="DM Sans"/>
              <a:ea typeface="DM Sans"/>
              <a:cs typeface="DM Sans"/>
              <a:sym typeface="DM Sans"/>
            </a:endParaRPr>
          </a:p>
        </p:txBody>
      </p:sp>
      <p:pic>
        <p:nvPicPr>
          <p:cNvPr id="312" name="Google Shape;312;p48"/>
          <p:cNvPicPr preferRelativeResize="0"/>
          <p:nvPr/>
        </p:nvPicPr>
        <p:blipFill>
          <a:blip r:embed="rId5">
            <a:alphaModFix/>
          </a:blip>
          <a:stretch>
            <a:fillRect/>
          </a:stretch>
        </p:blipFill>
        <p:spPr>
          <a:xfrm>
            <a:off x="6098925" y="1175925"/>
            <a:ext cx="2792551" cy="27925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8" name="Google Shape;318;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9" name="Google Shape;319;p49"/>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Gráficos de distribuição</a:t>
            </a:r>
            <a:endParaRPr b="1" sz="4000">
              <a:solidFill>
                <a:schemeClr val="dk1"/>
              </a:solidFill>
              <a:latin typeface="DM Sans"/>
              <a:ea typeface="DM Sans"/>
              <a:cs typeface="DM Sans"/>
              <a:sym typeface="DM Sans"/>
            </a:endParaRPr>
          </a:p>
        </p:txBody>
      </p:sp>
      <p:sp>
        <p:nvSpPr>
          <p:cNvPr id="320" name="Google Shape;320;p49"/>
          <p:cNvSpPr txBox="1"/>
          <p:nvPr/>
        </p:nvSpPr>
        <p:spPr>
          <a:xfrm>
            <a:off x="457550" y="2370863"/>
            <a:ext cx="45765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latin typeface="DM Sans"/>
                <a:ea typeface="DM Sans"/>
                <a:cs typeface="DM Sans"/>
                <a:sym typeface="DM Sans"/>
              </a:rPr>
              <a:t>Visualização de distribuição de dados: </a:t>
            </a:r>
            <a:r>
              <a:rPr lang="pt-BR" sz="1350">
                <a:solidFill>
                  <a:schemeClr val="dk1"/>
                </a:solidFill>
                <a:latin typeface="DM Sans"/>
                <a:ea typeface="DM Sans"/>
                <a:cs typeface="DM Sans"/>
                <a:sym typeface="DM Sans"/>
              </a:rPr>
              <a:t>podemos usar o </a:t>
            </a:r>
            <a:r>
              <a:rPr b="1" lang="pt-BR" sz="1350">
                <a:solidFill>
                  <a:schemeClr val="dk1"/>
                </a:solidFill>
                <a:highlight>
                  <a:srgbClr val="EAFF6A"/>
                </a:highlight>
                <a:latin typeface="DM Sans"/>
                <a:ea typeface="DM Sans"/>
                <a:cs typeface="DM Sans"/>
                <a:sym typeface="DM Sans"/>
              </a:rPr>
              <a:t>displot() </a:t>
            </a:r>
            <a:r>
              <a:rPr lang="pt-BR" sz="1350">
                <a:solidFill>
                  <a:schemeClr val="dk1"/>
                </a:solidFill>
                <a:latin typeface="DM Sans"/>
                <a:ea typeface="DM Sans"/>
                <a:cs typeface="DM Sans"/>
                <a:sym typeface="DM Sans"/>
              </a:rPr>
              <a:t>para visualizar a distribuição dos valores de uma variável.</a:t>
            </a:r>
            <a:endParaRPr sz="1350">
              <a:solidFill>
                <a:schemeClr val="dk1"/>
              </a:solidFill>
              <a:latin typeface="DM Sans"/>
              <a:ea typeface="DM Sans"/>
              <a:cs typeface="DM Sans"/>
              <a:sym typeface="DM Sans"/>
            </a:endParaRPr>
          </a:p>
        </p:txBody>
      </p:sp>
      <p:pic>
        <p:nvPicPr>
          <p:cNvPr id="321" name="Google Shape;321;p49"/>
          <p:cNvPicPr preferRelativeResize="0"/>
          <p:nvPr/>
        </p:nvPicPr>
        <p:blipFill>
          <a:blip r:embed="rId5">
            <a:alphaModFix/>
          </a:blip>
          <a:stretch>
            <a:fillRect/>
          </a:stretch>
        </p:blipFill>
        <p:spPr>
          <a:xfrm>
            <a:off x="596981" y="3299388"/>
            <a:ext cx="2028319" cy="1235802"/>
          </a:xfrm>
          <a:prstGeom prst="rect">
            <a:avLst/>
          </a:prstGeom>
          <a:noFill/>
          <a:ln>
            <a:noFill/>
          </a:ln>
        </p:spPr>
      </p:pic>
      <p:pic>
        <p:nvPicPr>
          <p:cNvPr id="322" name="Google Shape;322;p49"/>
          <p:cNvPicPr preferRelativeResize="0"/>
          <p:nvPr/>
        </p:nvPicPr>
        <p:blipFill>
          <a:blip r:embed="rId6">
            <a:alphaModFix/>
          </a:blip>
          <a:stretch>
            <a:fillRect/>
          </a:stretch>
        </p:blipFill>
        <p:spPr>
          <a:xfrm>
            <a:off x="2890700" y="2986525"/>
            <a:ext cx="2071999" cy="20123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28" name="Google Shape;328;p5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9" name="Google Shape;329;p50"/>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Gráficos de distribuição</a:t>
            </a:r>
            <a:endParaRPr b="1" sz="4000">
              <a:solidFill>
                <a:schemeClr val="dk1"/>
              </a:solidFill>
              <a:latin typeface="DM Sans"/>
              <a:ea typeface="DM Sans"/>
              <a:cs typeface="DM Sans"/>
              <a:sym typeface="DM Sans"/>
            </a:endParaRPr>
          </a:p>
        </p:txBody>
      </p:sp>
      <p:sp>
        <p:nvSpPr>
          <p:cNvPr id="330" name="Google Shape;330;p50"/>
          <p:cNvSpPr txBox="1"/>
          <p:nvPr/>
        </p:nvSpPr>
        <p:spPr>
          <a:xfrm>
            <a:off x="457550" y="2370875"/>
            <a:ext cx="50193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latin typeface="DM Sans"/>
                <a:ea typeface="DM Sans"/>
                <a:cs typeface="DM Sans"/>
                <a:sym typeface="DM Sans"/>
              </a:rPr>
              <a:t>Visualização de relações entre variáveis: </a:t>
            </a:r>
            <a:r>
              <a:rPr lang="pt-BR" sz="1350">
                <a:solidFill>
                  <a:schemeClr val="dk1"/>
                </a:solidFill>
                <a:latin typeface="DM Sans"/>
                <a:ea typeface="DM Sans"/>
                <a:cs typeface="DM Sans"/>
                <a:sym typeface="DM Sans"/>
              </a:rPr>
              <a:t>podemos usar o scatterplot() para visualizar a relação entre duas variáveis.</a:t>
            </a:r>
            <a:endParaRPr sz="1350">
              <a:solidFill>
                <a:schemeClr val="dk1"/>
              </a:solidFill>
              <a:latin typeface="DM Sans"/>
              <a:ea typeface="DM Sans"/>
              <a:cs typeface="DM Sans"/>
              <a:sym typeface="DM Sans"/>
            </a:endParaRPr>
          </a:p>
        </p:txBody>
      </p:sp>
      <p:pic>
        <p:nvPicPr>
          <p:cNvPr id="331" name="Google Shape;331;p50"/>
          <p:cNvPicPr preferRelativeResize="0"/>
          <p:nvPr/>
        </p:nvPicPr>
        <p:blipFill>
          <a:blip r:embed="rId5">
            <a:alphaModFix/>
          </a:blip>
          <a:stretch>
            <a:fillRect/>
          </a:stretch>
        </p:blipFill>
        <p:spPr>
          <a:xfrm>
            <a:off x="244663" y="3283634"/>
            <a:ext cx="2905985" cy="913101"/>
          </a:xfrm>
          <a:prstGeom prst="rect">
            <a:avLst/>
          </a:prstGeom>
          <a:noFill/>
          <a:ln>
            <a:noFill/>
          </a:ln>
        </p:spPr>
      </p:pic>
      <p:pic>
        <p:nvPicPr>
          <p:cNvPr id="332" name="Google Shape;332;p50"/>
          <p:cNvPicPr preferRelativeResize="0"/>
          <p:nvPr/>
        </p:nvPicPr>
        <p:blipFill>
          <a:blip r:embed="rId6">
            <a:alphaModFix/>
          </a:blip>
          <a:stretch>
            <a:fillRect/>
          </a:stretch>
        </p:blipFill>
        <p:spPr>
          <a:xfrm>
            <a:off x="3248981" y="3002377"/>
            <a:ext cx="2440755" cy="182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38" name="Google Shape;338;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9" name="Google Shape;339;p51"/>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Gráficos de distribuição</a:t>
            </a:r>
            <a:endParaRPr b="1" sz="4000">
              <a:solidFill>
                <a:schemeClr val="dk1"/>
              </a:solidFill>
              <a:latin typeface="DM Sans"/>
              <a:ea typeface="DM Sans"/>
              <a:cs typeface="DM Sans"/>
              <a:sym typeface="DM Sans"/>
            </a:endParaRPr>
          </a:p>
        </p:txBody>
      </p:sp>
      <p:sp>
        <p:nvSpPr>
          <p:cNvPr id="340" name="Google Shape;340;p51"/>
          <p:cNvSpPr txBox="1"/>
          <p:nvPr/>
        </p:nvSpPr>
        <p:spPr>
          <a:xfrm>
            <a:off x="457550" y="2370875"/>
            <a:ext cx="50193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latin typeface="DM Sans"/>
                <a:ea typeface="DM Sans"/>
                <a:cs typeface="DM Sans"/>
                <a:sym typeface="DM Sans"/>
              </a:rPr>
              <a:t>Visualização de categorias: </a:t>
            </a:r>
            <a:r>
              <a:rPr lang="pt-BR" sz="1350">
                <a:solidFill>
                  <a:schemeClr val="dk1"/>
                </a:solidFill>
                <a:latin typeface="DM Sans"/>
                <a:ea typeface="DM Sans"/>
                <a:cs typeface="DM Sans"/>
                <a:sym typeface="DM Sans"/>
              </a:rPr>
              <a:t>podemos usar o boxplot() para visualizar a distribuição de uma variável categórica.</a:t>
            </a:r>
            <a:endParaRPr b="1" sz="1350">
              <a:solidFill>
                <a:schemeClr val="dk1"/>
              </a:solidFill>
              <a:latin typeface="DM Sans"/>
              <a:ea typeface="DM Sans"/>
              <a:cs typeface="DM Sans"/>
              <a:sym typeface="DM Sans"/>
            </a:endParaRPr>
          </a:p>
        </p:txBody>
      </p:sp>
      <p:pic>
        <p:nvPicPr>
          <p:cNvPr id="341" name="Google Shape;341;p51"/>
          <p:cNvPicPr preferRelativeResize="0"/>
          <p:nvPr/>
        </p:nvPicPr>
        <p:blipFill>
          <a:blip r:embed="rId5">
            <a:alphaModFix/>
          </a:blip>
          <a:stretch>
            <a:fillRect/>
          </a:stretch>
        </p:blipFill>
        <p:spPr>
          <a:xfrm>
            <a:off x="3497788" y="3081850"/>
            <a:ext cx="2232347" cy="1659950"/>
          </a:xfrm>
          <a:prstGeom prst="rect">
            <a:avLst/>
          </a:prstGeom>
          <a:noFill/>
          <a:ln>
            <a:noFill/>
          </a:ln>
        </p:spPr>
      </p:pic>
      <p:pic>
        <p:nvPicPr>
          <p:cNvPr id="342" name="Google Shape;342;p51"/>
          <p:cNvPicPr preferRelativeResize="0"/>
          <p:nvPr/>
        </p:nvPicPr>
        <p:blipFill>
          <a:blip r:embed="rId6">
            <a:alphaModFix/>
          </a:blip>
          <a:stretch>
            <a:fillRect/>
          </a:stretch>
        </p:blipFill>
        <p:spPr>
          <a:xfrm>
            <a:off x="189100" y="3376600"/>
            <a:ext cx="3267824" cy="9573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47" name="Google Shape;347;p52"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48" name="Google Shape;348;p52"/>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49" name="Google Shape;349;p52"/>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p53"/>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55" name="Google Shape;355;p53"/>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56" name="Google Shape;356;p53"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Introdução a Dashboard</a:t>
            </a:r>
            <a:endParaRPr b="1" sz="40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67" name="Google Shape;367;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68" name="Google Shape;368;p55"/>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Dashboard</a:t>
            </a:r>
            <a:endParaRPr b="1" sz="4000">
              <a:solidFill>
                <a:schemeClr val="dk1"/>
              </a:solidFill>
              <a:latin typeface="DM Sans"/>
              <a:ea typeface="DM Sans"/>
              <a:cs typeface="DM Sans"/>
              <a:sym typeface="DM Sans"/>
            </a:endParaRPr>
          </a:p>
        </p:txBody>
      </p:sp>
      <p:sp>
        <p:nvSpPr>
          <p:cNvPr id="369" name="Google Shape;369;p55"/>
          <p:cNvSpPr txBox="1"/>
          <p:nvPr/>
        </p:nvSpPr>
        <p:spPr>
          <a:xfrm>
            <a:off x="457550" y="2370875"/>
            <a:ext cx="50193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Um</a:t>
            </a:r>
            <a:r>
              <a:rPr b="1" lang="pt-BR" sz="1350">
                <a:solidFill>
                  <a:schemeClr val="dk1"/>
                </a:solidFill>
                <a:highlight>
                  <a:srgbClr val="EAFF6A"/>
                </a:highlight>
                <a:latin typeface="DM Sans"/>
                <a:ea typeface="DM Sans"/>
                <a:cs typeface="DM Sans"/>
                <a:sym typeface="DM Sans"/>
              </a:rPr>
              <a:t> dashboard</a:t>
            </a:r>
            <a:r>
              <a:rPr lang="pt-BR" sz="1350">
                <a:solidFill>
                  <a:schemeClr val="dk1"/>
                </a:solidFill>
                <a:latin typeface="DM Sans"/>
                <a:ea typeface="DM Sans"/>
                <a:cs typeface="DM Sans"/>
                <a:sym typeface="DM Sans"/>
              </a:rPr>
              <a:t> é um tipo de interface gráfica de usuário que exibe informações e dados importantes de forma visualmente atraente e fácil de entender. </a:t>
            </a:r>
            <a:r>
              <a:rPr b="1" lang="pt-BR" sz="1350">
                <a:solidFill>
                  <a:schemeClr val="dk1"/>
                </a:solidFill>
                <a:latin typeface="DM Sans"/>
                <a:ea typeface="DM Sans"/>
                <a:cs typeface="DM Sans"/>
                <a:sym typeface="DM Sans"/>
              </a:rPr>
              <a:t>É usado para monitorar informações críticas em tempo real e apresentá-las de forma clara e concisa em um único local.</a:t>
            </a:r>
            <a:endParaRPr b="1" sz="1350">
              <a:solidFill>
                <a:schemeClr val="dk1"/>
              </a:solidFill>
              <a:latin typeface="DM Sans"/>
              <a:ea typeface="DM Sans"/>
              <a:cs typeface="DM Sans"/>
              <a:sym typeface="DM Sans"/>
            </a:endParaRPr>
          </a:p>
        </p:txBody>
      </p:sp>
      <p:pic>
        <p:nvPicPr>
          <p:cNvPr id="370" name="Google Shape;370;p55"/>
          <p:cNvPicPr preferRelativeResize="0"/>
          <p:nvPr/>
        </p:nvPicPr>
        <p:blipFill>
          <a:blip r:embed="rId5">
            <a:alphaModFix/>
          </a:blip>
          <a:stretch>
            <a:fillRect/>
          </a:stretch>
        </p:blipFill>
        <p:spPr>
          <a:xfrm>
            <a:off x="5978925" y="1695413"/>
            <a:ext cx="3032550" cy="175268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76" name="Google Shape;376;p56"/>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Dashboard</a:t>
            </a:r>
            <a:endParaRPr b="1" sz="4000">
              <a:solidFill>
                <a:schemeClr val="dk1"/>
              </a:solidFill>
              <a:latin typeface="DM Sans"/>
              <a:ea typeface="DM Sans"/>
              <a:cs typeface="DM Sans"/>
              <a:sym typeface="DM Sans"/>
            </a:endParaRPr>
          </a:p>
        </p:txBody>
      </p:sp>
      <p:sp>
        <p:nvSpPr>
          <p:cNvPr id="377" name="Google Shape;377;p56"/>
          <p:cNvSpPr txBox="1"/>
          <p:nvPr/>
        </p:nvSpPr>
        <p:spPr>
          <a:xfrm>
            <a:off x="457550" y="2370875"/>
            <a:ext cx="50193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Muitas ferramentas de dashboard, como Tableau, Microsoft Power BI e Google Data Studio, permitem que os usuários se conectem diretamente a fontes de dados em Python, como Pandas DataFrames, para criar visualizações e dashboards.</a:t>
            </a:r>
            <a:endParaRPr sz="1350">
              <a:solidFill>
                <a:schemeClr val="dk1"/>
              </a:solidFill>
              <a:latin typeface="DM Sans"/>
              <a:ea typeface="DM Sans"/>
              <a:cs typeface="DM Sans"/>
              <a:sym typeface="DM Sans"/>
            </a:endParaRPr>
          </a:p>
        </p:txBody>
      </p:sp>
      <p:pic>
        <p:nvPicPr>
          <p:cNvPr id="378" name="Google Shape;378;p56"/>
          <p:cNvPicPr preferRelativeResize="0"/>
          <p:nvPr/>
        </p:nvPicPr>
        <p:blipFill>
          <a:blip r:embed="rId4">
            <a:alphaModFix/>
          </a:blip>
          <a:stretch>
            <a:fillRect/>
          </a:stretch>
        </p:blipFill>
        <p:spPr>
          <a:xfrm>
            <a:off x="7367229" y="3720076"/>
            <a:ext cx="1259510" cy="708474"/>
          </a:xfrm>
          <a:prstGeom prst="rect">
            <a:avLst/>
          </a:prstGeom>
          <a:noFill/>
          <a:ln>
            <a:noFill/>
          </a:ln>
        </p:spPr>
      </p:pic>
      <p:pic>
        <p:nvPicPr>
          <p:cNvPr id="379" name="Google Shape;379;p56"/>
          <p:cNvPicPr preferRelativeResize="0"/>
          <p:nvPr/>
        </p:nvPicPr>
        <p:blipFill>
          <a:blip r:embed="rId5">
            <a:alphaModFix/>
          </a:blip>
          <a:stretch>
            <a:fillRect/>
          </a:stretch>
        </p:blipFill>
        <p:spPr>
          <a:xfrm>
            <a:off x="5786799" y="738712"/>
            <a:ext cx="1407299" cy="791608"/>
          </a:xfrm>
          <a:prstGeom prst="rect">
            <a:avLst/>
          </a:prstGeom>
          <a:noFill/>
          <a:ln>
            <a:noFill/>
          </a:ln>
        </p:spPr>
      </p:pic>
      <p:pic>
        <p:nvPicPr>
          <p:cNvPr id="380" name="Google Shape;380;p56"/>
          <p:cNvPicPr preferRelativeResize="0"/>
          <p:nvPr/>
        </p:nvPicPr>
        <p:blipFill>
          <a:blip r:embed="rId6">
            <a:alphaModFix/>
          </a:blip>
          <a:stretch>
            <a:fillRect/>
          </a:stretch>
        </p:blipFill>
        <p:spPr>
          <a:xfrm>
            <a:off x="7473675" y="3149712"/>
            <a:ext cx="1046625" cy="306626"/>
          </a:xfrm>
          <a:prstGeom prst="rect">
            <a:avLst/>
          </a:prstGeom>
          <a:noFill/>
          <a:ln>
            <a:noFill/>
          </a:ln>
        </p:spPr>
      </p:pic>
      <p:pic>
        <p:nvPicPr>
          <p:cNvPr id="381" name="Google Shape;381;p56"/>
          <p:cNvPicPr preferRelativeResize="0"/>
          <p:nvPr/>
        </p:nvPicPr>
        <p:blipFill>
          <a:blip r:embed="rId7">
            <a:alphaModFix/>
          </a:blip>
          <a:stretch>
            <a:fillRect/>
          </a:stretch>
        </p:blipFill>
        <p:spPr>
          <a:xfrm>
            <a:off x="7322257" y="1779098"/>
            <a:ext cx="1349481" cy="708474"/>
          </a:xfrm>
          <a:prstGeom prst="rect">
            <a:avLst/>
          </a:prstGeom>
          <a:noFill/>
          <a:ln>
            <a:noFill/>
          </a:ln>
        </p:spPr>
      </p:pic>
      <p:pic>
        <p:nvPicPr>
          <p:cNvPr id="382" name="Google Shape;382;p56"/>
          <p:cNvPicPr preferRelativeResize="0"/>
          <p:nvPr/>
        </p:nvPicPr>
        <p:blipFill>
          <a:blip r:embed="rId8">
            <a:alphaModFix/>
          </a:blip>
          <a:stretch>
            <a:fillRect/>
          </a:stretch>
        </p:blipFill>
        <p:spPr>
          <a:xfrm>
            <a:off x="5781425" y="3068928"/>
            <a:ext cx="1349500" cy="468200"/>
          </a:xfrm>
          <a:prstGeom prst="rect">
            <a:avLst/>
          </a:prstGeom>
          <a:noFill/>
          <a:ln>
            <a:noFill/>
          </a:ln>
        </p:spPr>
      </p:pic>
      <p:pic>
        <p:nvPicPr>
          <p:cNvPr id="383" name="Google Shape;383;p56"/>
          <p:cNvPicPr preferRelativeResize="0"/>
          <p:nvPr/>
        </p:nvPicPr>
        <p:blipFill>
          <a:blip r:embed="rId9">
            <a:alphaModFix/>
          </a:blip>
          <a:stretch>
            <a:fillRect/>
          </a:stretch>
        </p:blipFill>
        <p:spPr>
          <a:xfrm>
            <a:off x="5932862" y="1744813"/>
            <a:ext cx="1046625" cy="883358"/>
          </a:xfrm>
          <a:prstGeom prst="rect">
            <a:avLst/>
          </a:prstGeom>
          <a:noFill/>
          <a:ln>
            <a:noFill/>
          </a:ln>
        </p:spPr>
      </p:pic>
      <p:pic>
        <p:nvPicPr>
          <p:cNvPr id="384" name="Google Shape;384;p56"/>
          <p:cNvPicPr preferRelativeResize="0"/>
          <p:nvPr/>
        </p:nvPicPr>
        <p:blipFill>
          <a:blip r:embed="rId10">
            <a:alphaModFix/>
          </a:blip>
          <a:stretch>
            <a:fillRect/>
          </a:stretch>
        </p:blipFill>
        <p:spPr>
          <a:xfrm>
            <a:off x="7331328" y="765063"/>
            <a:ext cx="1331359" cy="738900"/>
          </a:xfrm>
          <a:prstGeom prst="rect">
            <a:avLst/>
          </a:prstGeom>
          <a:noFill/>
          <a:ln>
            <a:noFill/>
          </a:ln>
        </p:spPr>
      </p:pic>
      <p:pic>
        <p:nvPicPr>
          <p:cNvPr id="385" name="Google Shape;385;p56"/>
          <p:cNvPicPr preferRelativeResize="0"/>
          <p:nvPr/>
        </p:nvPicPr>
        <p:blipFill>
          <a:blip r:embed="rId11">
            <a:alphaModFix/>
          </a:blip>
          <a:stretch>
            <a:fillRect/>
          </a:stretch>
        </p:blipFill>
        <p:spPr>
          <a:xfrm>
            <a:off x="5860700" y="3893227"/>
            <a:ext cx="1259501" cy="36208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57"/>
          <p:cNvGrpSpPr/>
          <p:nvPr/>
        </p:nvGrpSpPr>
        <p:grpSpPr>
          <a:xfrm>
            <a:off x="4202551" y="994261"/>
            <a:ext cx="738900" cy="738974"/>
            <a:chOff x="974706" y="2467173"/>
            <a:chExt cx="738900" cy="738900"/>
          </a:xfrm>
        </p:grpSpPr>
        <p:sp>
          <p:nvSpPr>
            <p:cNvPr id="391" name="Google Shape;391;p5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5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93" name="Google Shape;393;p57"/>
          <p:cNvSpPr txBox="1"/>
          <p:nvPr/>
        </p:nvSpPr>
        <p:spPr>
          <a:xfrm>
            <a:off x="1461300" y="19718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Exercício de Visualização</a:t>
            </a:r>
            <a:endParaRPr b="1" sz="4000">
              <a:solidFill>
                <a:schemeClr val="dk1"/>
              </a:solidFill>
              <a:highlight>
                <a:srgbClr val="EAFF6A"/>
              </a:highlight>
              <a:latin typeface="DM Sans"/>
              <a:ea typeface="DM Sans"/>
              <a:cs typeface="DM Sans"/>
              <a:sym typeface="DM Sans"/>
            </a:endParaRPr>
          </a:p>
        </p:txBody>
      </p:sp>
      <p:sp>
        <p:nvSpPr>
          <p:cNvPr id="394" name="Google Shape;394;p57"/>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20 minutos</a:t>
            </a:r>
            <a:endParaRPr b="1" sz="2000">
              <a:solidFill>
                <a:srgbClr val="999999"/>
              </a:solidFill>
              <a:latin typeface="DM Sans"/>
              <a:ea typeface="DM Sans"/>
              <a:cs typeface="DM Sans"/>
              <a:sym typeface="DM Sans"/>
            </a:endParaRPr>
          </a:p>
        </p:txBody>
      </p:sp>
      <p:pic>
        <p:nvPicPr>
          <p:cNvPr id="395" name="Google Shape;395;p57"/>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pSp>
        <p:nvGrpSpPr>
          <p:cNvPr id="400" name="Google Shape;400;p58"/>
          <p:cNvGrpSpPr/>
          <p:nvPr/>
        </p:nvGrpSpPr>
        <p:grpSpPr>
          <a:xfrm>
            <a:off x="501452" y="483061"/>
            <a:ext cx="401518" cy="401518"/>
            <a:chOff x="974706" y="2467173"/>
            <a:chExt cx="738900" cy="738900"/>
          </a:xfrm>
        </p:grpSpPr>
        <p:sp>
          <p:nvSpPr>
            <p:cNvPr id="401" name="Google Shape;401;p5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5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03" name="Google Shape;403;p58"/>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Exercício de Visualização</a:t>
            </a:r>
            <a:endParaRPr b="1" sz="4000">
              <a:solidFill>
                <a:schemeClr val="dk1"/>
              </a:solidFill>
              <a:latin typeface="DM Sans"/>
              <a:ea typeface="DM Sans"/>
              <a:cs typeface="DM Sans"/>
              <a:sym typeface="DM Sans"/>
            </a:endParaRPr>
          </a:p>
        </p:txBody>
      </p:sp>
      <p:pic>
        <p:nvPicPr>
          <p:cNvPr id="404" name="Google Shape;404;p5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05" name="Google Shape;405;p58"/>
          <p:cNvSpPr txBox="1"/>
          <p:nvPr/>
        </p:nvSpPr>
        <p:spPr>
          <a:xfrm>
            <a:off x="604075" y="2492650"/>
            <a:ext cx="4389300" cy="1947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pt-BR" sz="1350">
                <a:solidFill>
                  <a:schemeClr val="dk2"/>
                </a:solidFill>
                <a:latin typeface="DM Sans"/>
                <a:ea typeface="DM Sans"/>
                <a:cs typeface="DM Sans"/>
                <a:sym typeface="DM Sans"/>
              </a:rPr>
              <a:t>Crie visualizações usando o arquivo fastfood.xlsx, como:</a:t>
            </a:r>
            <a:endParaRPr sz="1350">
              <a:solidFill>
                <a:schemeClr val="dk2"/>
              </a:solidFill>
              <a:latin typeface="DM Sans"/>
              <a:ea typeface="DM Sans"/>
              <a:cs typeface="DM Sans"/>
              <a:sym typeface="DM Sans"/>
            </a:endParaRPr>
          </a:p>
          <a:p>
            <a:pPr indent="-314325" lvl="0" marL="457200" rtl="0" algn="l">
              <a:lnSpc>
                <a:spcPct val="100000"/>
              </a:lnSpc>
              <a:spcBef>
                <a:spcPts val="120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Gráfico de barras</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Histograma</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Distribuição</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Dispersão </a:t>
            </a:r>
            <a:endParaRPr sz="1350">
              <a:solidFill>
                <a:schemeClr val="dk2"/>
              </a:solidFill>
              <a:latin typeface="DM Sans"/>
              <a:ea typeface="DM Sans"/>
              <a:cs typeface="DM Sans"/>
              <a:sym typeface="DM Sans"/>
            </a:endParaRPr>
          </a:p>
          <a:p>
            <a:pPr indent="0" lvl="0" marL="0" rtl="0" algn="l">
              <a:lnSpc>
                <a:spcPct val="100000"/>
              </a:lnSpc>
              <a:spcBef>
                <a:spcPts val="1200"/>
              </a:spcBef>
              <a:spcAft>
                <a:spcPts val="1200"/>
              </a:spcAft>
              <a:buNone/>
            </a:pPr>
            <a:r>
              <a:t/>
            </a:r>
            <a:endParaRPr sz="1350">
              <a:solidFill>
                <a:schemeClr val="dk2"/>
              </a:solidFill>
              <a:latin typeface="DM Sans"/>
              <a:ea typeface="DM Sans"/>
              <a:cs typeface="DM Sans"/>
              <a:sym typeface="DM Sans"/>
            </a:endParaRPr>
          </a:p>
        </p:txBody>
      </p:sp>
      <p:sp>
        <p:nvSpPr>
          <p:cNvPr id="406" name="Google Shape;406;p5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5" name="Shape 415"/>
        <p:cNvGrpSpPr/>
        <p:nvPr/>
      </p:nvGrpSpPr>
      <p:grpSpPr>
        <a:xfrm>
          <a:off x="0" y="0"/>
          <a:ext cx="0" cy="0"/>
          <a:chOff x="0" y="0"/>
          <a:chExt cx="0" cy="0"/>
        </a:xfrm>
      </p:grpSpPr>
      <p:sp>
        <p:nvSpPr>
          <p:cNvPr id="416" name="Google Shape;416;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17" name="Google Shape;417;p60"/>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0"/>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19" name="Google Shape;419;p60"/>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20" name="Google Shape;420;p60"/>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 name="Google Shape;421;p60"/>
          <p:cNvCxnSpPr>
            <a:stCxn id="422" idx="6"/>
            <a:endCxn id="417"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23" name="Google Shape;423;p60"/>
          <p:cNvCxnSpPr>
            <a:stCxn id="417" idx="6"/>
            <a:endCxn id="420"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24" name="Google Shape;424;p60"/>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25" name="Google Shape;425;p60"/>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26" name="Google Shape;426;p60"/>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27" name="Google Shape;427;p60"/>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28" name="Google Shape;428;p60"/>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29" name="Google Shape;429;p60"/>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30" name="Google Shape;430;p60"/>
          <p:cNvGrpSpPr/>
          <p:nvPr/>
        </p:nvGrpSpPr>
        <p:grpSpPr>
          <a:xfrm>
            <a:off x="1731113" y="1953850"/>
            <a:ext cx="587100" cy="600300"/>
            <a:chOff x="1731113" y="1953850"/>
            <a:chExt cx="587100" cy="600300"/>
          </a:xfrm>
        </p:grpSpPr>
        <p:sp>
          <p:nvSpPr>
            <p:cNvPr id="422" name="Google Shape;422;p6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1"/>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37" name="Google Shape;437;p61"/>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38" name="Google Shape;438;p61"/>
          <p:cNvGrpSpPr/>
          <p:nvPr/>
        </p:nvGrpSpPr>
        <p:grpSpPr>
          <a:xfrm>
            <a:off x="1527125" y="2646775"/>
            <a:ext cx="3705225" cy="923925"/>
            <a:chOff x="4463725" y="2301200"/>
            <a:chExt cx="3705225" cy="923925"/>
          </a:xfrm>
        </p:grpSpPr>
        <p:pic>
          <p:nvPicPr>
            <p:cNvPr id="439" name="Google Shape;439;p61"/>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40" name="Google Shape;440;p61"/>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441" name="Google Shape;441;p61"/>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442" name="Google Shape;442;p61"/>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443" name="Google Shape;443;p61"/>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2"/>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49" name="Google Shape;449;p62"/>
          <p:cNvSpPr txBox="1"/>
          <p:nvPr/>
        </p:nvSpPr>
        <p:spPr>
          <a:xfrm>
            <a:off x="2109143" y="2153663"/>
            <a:ext cx="4925700" cy="936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Compreender os conceitos de visualização de dados </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Criação e configuração dos principais tipos de gráficos.</a:t>
            </a:r>
            <a:endParaRPr sz="1350">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grpSp>
        <p:nvGrpSpPr>
          <p:cNvPr id="454" name="Google Shape;454;p63"/>
          <p:cNvGrpSpPr/>
          <p:nvPr/>
        </p:nvGrpSpPr>
        <p:grpSpPr>
          <a:xfrm>
            <a:off x="4202550" y="1278135"/>
            <a:ext cx="738900" cy="738900"/>
            <a:chOff x="4202550" y="994173"/>
            <a:chExt cx="738900" cy="738900"/>
          </a:xfrm>
        </p:grpSpPr>
        <p:sp>
          <p:nvSpPr>
            <p:cNvPr id="455" name="Google Shape;455;p6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56" name="Google Shape;456;p63"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57" name="Google Shape;457;p63"/>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4"/>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63" name="Google Shape;463;p64"/>
          <p:cNvGrpSpPr/>
          <p:nvPr/>
        </p:nvGrpSpPr>
        <p:grpSpPr>
          <a:xfrm>
            <a:off x="457358" y="468285"/>
            <a:ext cx="431074" cy="431074"/>
            <a:chOff x="4202550" y="994173"/>
            <a:chExt cx="738900" cy="738900"/>
          </a:xfrm>
        </p:grpSpPr>
        <p:sp>
          <p:nvSpPr>
            <p:cNvPr id="464" name="Google Shape;464;p6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65" name="Google Shape;465;p64"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66" name="Google Shape;466;p6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67" name="Google Shape;467;p64"/>
          <p:cNvSpPr txBox="1"/>
          <p:nvPr/>
        </p:nvSpPr>
        <p:spPr>
          <a:xfrm>
            <a:off x="457350" y="1725800"/>
            <a:ext cx="5129400" cy="10134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t/>
            </a:r>
            <a:endParaRPr b="1" sz="1350">
              <a:solidFill>
                <a:schemeClr val="dk2"/>
              </a:solidFill>
              <a:latin typeface="DM Sans"/>
              <a:ea typeface="DM Sans"/>
              <a:cs typeface="DM Sans"/>
              <a:sym typeface="DM Sans"/>
            </a:endParaRPr>
          </a:p>
          <a:p>
            <a:pPr indent="-314325" lvl="0" marL="457200" rtl="0" algn="l">
              <a:lnSpc>
                <a:spcPct val="100000"/>
              </a:lnSpc>
              <a:spcBef>
                <a:spcPts val="800"/>
              </a:spcBef>
              <a:spcAft>
                <a:spcPts val="0"/>
              </a:spcAft>
              <a:buClr>
                <a:schemeClr val="dk2"/>
              </a:buClr>
              <a:buSzPts val="1350"/>
              <a:buFont typeface="DM Sans"/>
              <a:buChar char="✓"/>
            </a:pPr>
            <a:r>
              <a:rPr lang="pt-BR" sz="1350" u="sng">
                <a:solidFill>
                  <a:schemeClr val="dk2"/>
                </a:solidFill>
                <a:latin typeface="DM Sans"/>
                <a:ea typeface="DM Sans"/>
                <a:cs typeface="DM Sans"/>
                <a:sym typeface="DM Sans"/>
                <a:hlinkClick r:id="rId4">
                  <a:extLst>
                    <a:ext uri="{A12FA001-AC4F-418D-AE19-62706E023703}">
                      <ahyp:hlinkClr val="tx"/>
                    </a:ext>
                  </a:extLst>
                </a:hlinkClick>
              </a:rPr>
              <a:t>Criando Dashboards com Plotly Dash</a:t>
            </a:r>
            <a:r>
              <a:rPr lang="pt-BR" sz="1350">
                <a:solidFill>
                  <a:schemeClr val="dk2"/>
                </a:solidFill>
                <a:latin typeface="DM Sans"/>
                <a:ea typeface="DM Sans"/>
                <a:cs typeface="DM Sans"/>
                <a:sym typeface="DM Sans"/>
              </a:rPr>
              <a:t> | </a:t>
            </a:r>
            <a:r>
              <a:rPr b="1" lang="pt-BR" sz="1350">
                <a:solidFill>
                  <a:schemeClr val="dk2"/>
                </a:solidFill>
                <a:latin typeface="DM Sans"/>
                <a:ea typeface="DM Sans"/>
                <a:cs typeface="DM Sans"/>
                <a:sym typeface="DM Sans"/>
              </a:rPr>
              <a:t>DataDummies</a:t>
            </a:r>
            <a:endParaRPr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5"/>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3"/>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Visualização de Dados</a:t>
            </a:r>
            <a:endParaRPr b="1" sz="4000">
              <a:solidFill>
                <a:srgbClr val="EAFF6A"/>
              </a:solidFill>
              <a:latin typeface="DM Sans"/>
              <a:ea typeface="DM Sans"/>
              <a:cs typeface="DM Sans"/>
              <a:sym typeface="DM Sans"/>
            </a:endParaRPr>
          </a:p>
        </p:txBody>
      </p:sp>
      <p:sp>
        <p:nvSpPr>
          <p:cNvPr id="108" name="Google Shape;108;p2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11.</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14" name="Google Shape;114;p2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15" name="Google Shape;115;p24"/>
          <p:cNvSpPr txBox="1"/>
          <p:nvPr/>
        </p:nvSpPr>
        <p:spPr>
          <a:xfrm>
            <a:off x="2697377" y="1424325"/>
            <a:ext cx="3494400" cy="11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500">
                <a:solidFill>
                  <a:schemeClr val="lt1"/>
                </a:solidFill>
                <a:latin typeface="DM Sans"/>
                <a:ea typeface="DM Sans"/>
                <a:cs typeface="DM Sans"/>
                <a:sym typeface="DM Sans"/>
              </a:rPr>
              <a:t>Bibliotecas:</a:t>
            </a:r>
            <a:endParaRPr sz="1500">
              <a:solidFill>
                <a:schemeClr val="lt1"/>
              </a:solidFill>
              <a:latin typeface="DM Sans"/>
              <a:ea typeface="DM Sans"/>
              <a:cs typeface="DM Sans"/>
              <a:sym typeface="DM Sans"/>
            </a:endParaRPr>
          </a:p>
          <a:p>
            <a:pPr indent="-323850" lvl="0" marL="457200" rtl="0" algn="l">
              <a:lnSpc>
                <a:spcPct val="115000"/>
              </a:lnSpc>
              <a:spcBef>
                <a:spcPts val="120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Matplotlib</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Seaborn</a:t>
            </a:r>
            <a:endParaRPr sz="1500">
              <a:solidFill>
                <a:schemeClr val="lt1"/>
              </a:solidFill>
              <a:latin typeface="DM Sans"/>
              <a:ea typeface="DM Sans"/>
              <a:cs typeface="DM Sans"/>
              <a:sym typeface="DM Sans"/>
            </a:endParaRPr>
          </a:p>
        </p:txBody>
      </p:sp>
      <p:pic>
        <p:nvPicPr>
          <p:cNvPr id="116" name="Google Shape;116;p24"/>
          <p:cNvPicPr preferRelativeResize="0"/>
          <p:nvPr/>
        </p:nvPicPr>
        <p:blipFill>
          <a:blip r:embed="rId3">
            <a:alphaModFix/>
          </a:blip>
          <a:stretch>
            <a:fillRect/>
          </a:stretch>
        </p:blipFill>
        <p:spPr>
          <a:xfrm>
            <a:off x="2172438" y="2985938"/>
            <a:ext cx="196975" cy="196975"/>
          </a:xfrm>
          <a:prstGeom prst="rect">
            <a:avLst/>
          </a:prstGeom>
          <a:noFill/>
          <a:ln>
            <a:noFill/>
          </a:ln>
        </p:spPr>
      </p:pic>
      <p:sp>
        <p:nvSpPr>
          <p:cNvPr id="117" name="Google Shape;117;p24"/>
          <p:cNvSpPr txBox="1"/>
          <p:nvPr/>
        </p:nvSpPr>
        <p:spPr>
          <a:xfrm>
            <a:off x="2697377" y="285357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Tipos de visualizações</a:t>
            </a:r>
            <a:endParaRPr sz="1500">
              <a:solidFill>
                <a:schemeClr val="lt1"/>
              </a:solidFill>
              <a:latin typeface="DM Sans"/>
              <a:ea typeface="DM Sans"/>
              <a:cs typeface="DM Sans"/>
              <a:sym typeface="DM Sans"/>
            </a:endParaRPr>
          </a:p>
        </p:txBody>
      </p:sp>
      <p:cxnSp>
        <p:nvCxnSpPr>
          <p:cNvPr id="118" name="Google Shape;118;p24"/>
          <p:cNvCxnSpPr>
            <a:stCxn id="114" idx="2"/>
            <a:endCxn id="116" idx="0"/>
          </p:cNvCxnSpPr>
          <p:nvPr/>
        </p:nvCxnSpPr>
        <p:spPr>
          <a:xfrm flipH="1" rot="-5400000">
            <a:off x="1649325" y="2363887"/>
            <a:ext cx="1243800" cy="600"/>
          </a:xfrm>
          <a:prstGeom prst="bentConnector3">
            <a:avLst>
              <a:gd fmla="val 49994" name="adj1"/>
            </a:avLst>
          </a:prstGeom>
          <a:noFill/>
          <a:ln cap="flat" cmpd="sng" w="9525">
            <a:solidFill>
              <a:srgbClr val="EAFF6A"/>
            </a:solidFill>
            <a:prstDash val="solid"/>
            <a:round/>
            <a:headEnd len="med" w="med" type="none"/>
            <a:tailEnd len="med" w="med" type="none"/>
          </a:ln>
        </p:spPr>
      </p:cxnSp>
      <p:pic>
        <p:nvPicPr>
          <p:cNvPr id="119" name="Google Shape;119;p24"/>
          <p:cNvPicPr preferRelativeResize="0"/>
          <p:nvPr/>
        </p:nvPicPr>
        <p:blipFill>
          <a:blip r:embed="rId3">
            <a:alphaModFix/>
          </a:blip>
          <a:stretch>
            <a:fillRect/>
          </a:stretch>
        </p:blipFill>
        <p:spPr>
          <a:xfrm>
            <a:off x="2172738" y="3659763"/>
            <a:ext cx="196975" cy="196975"/>
          </a:xfrm>
          <a:prstGeom prst="rect">
            <a:avLst/>
          </a:prstGeom>
          <a:noFill/>
          <a:ln>
            <a:noFill/>
          </a:ln>
        </p:spPr>
      </p:pic>
      <p:sp>
        <p:nvSpPr>
          <p:cNvPr id="120" name="Google Shape;120;p24"/>
          <p:cNvSpPr txBox="1"/>
          <p:nvPr/>
        </p:nvSpPr>
        <p:spPr>
          <a:xfrm>
            <a:off x="2697377" y="3527400"/>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Introdução a dashboards</a:t>
            </a:r>
            <a:endParaRPr sz="1500">
              <a:solidFill>
                <a:schemeClr val="lt1"/>
              </a:solidFill>
              <a:latin typeface="DM Sans"/>
              <a:ea typeface="DM Sans"/>
              <a:cs typeface="DM Sans"/>
              <a:sym typeface="DM Sans"/>
            </a:endParaRPr>
          </a:p>
        </p:txBody>
      </p:sp>
      <p:cxnSp>
        <p:nvCxnSpPr>
          <p:cNvPr id="121" name="Google Shape;121;p24"/>
          <p:cNvCxnSpPr>
            <a:stCxn id="116" idx="2"/>
            <a:endCxn id="119" idx="0"/>
          </p:cNvCxnSpPr>
          <p:nvPr/>
        </p:nvCxnSpPr>
        <p:spPr>
          <a:xfrm flipH="1" rot="-5400000">
            <a:off x="2032725" y="3421112"/>
            <a:ext cx="477000" cy="600"/>
          </a:xfrm>
          <a:prstGeom prst="bentConnector3">
            <a:avLst>
              <a:gd fmla="val 4998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Visualização de dados</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6"/>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32" name="Google Shape;132;p2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33" name="Google Shape;133;p26"/>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Visualização de dados</a:t>
            </a:r>
            <a:endParaRPr b="1" sz="4000">
              <a:solidFill>
                <a:schemeClr val="dk1"/>
              </a:solidFill>
              <a:latin typeface="DM Sans"/>
              <a:ea typeface="DM Sans"/>
              <a:cs typeface="DM Sans"/>
              <a:sym typeface="DM Sans"/>
            </a:endParaRPr>
          </a:p>
        </p:txBody>
      </p:sp>
      <p:sp>
        <p:nvSpPr>
          <p:cNvPr id="134" name="Google Shape;134;p26"/>
          <p:cNvSpPr txBox="1"/>
          <p:nvPr/>
        </p:nvSpPr>
        <p:spPr>
          <a:xfrm>
            <a:off x="3547925" y="2161050"/>
            <a:ext cx="42135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visualização de dados é uma ferramenta poderosa para comunicar informações complexas de uma forma que seja fácil de entender e interpretar.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35" name="Google Shape;135;p26"/>
          <p:cNvPicPr preferRelativeResize="0"/>
          <p:nvPr/>
        </p:nvPicPr>
        <p:blipFill>
          <a:blip r:embed="rId5">
            <a:alphaModFix/>
          </a:blip>
          <a:stretch>
            <a:fillRect/>
          </a:stretch>
        </p:blipFill>
        <p:spPr>
          <a:xfrm>
            <a:off x="167400" y="1914471"/>
            <a:ext cx="2962800" cy="172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7"/>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41" name="Google Shape;141;p2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42" name="Google Shape;142;p27"/>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Visualização de dados</a:t>
            </a:r>
            <a:endParaRPr b="1" sz="4000">
              <a:solidFill>
                <a:schemeClr val="dk1"/>
              </a:solidFill>
              <a:latin typeface="DM Sans"/>
              <a:ea typeface="DM Sans"/>
              <a:cs typeface="DM Sans"/>
              <a:sym typeface="DM Sans"/>
            </a:endParaRPr>
          </a:p>
        </p:txBody>
      </p:sp>
      <p:sp>
        <p:nvSpPr>
          <p:cNvPr id="143" name="Google Shape;143;p27"/>
          <p:cNvSpPr txBox="1"/>
          <p:nvPr/>
        </p:nvSpPr>
        <p:spPr>
          <a:xfrm>
            <a:off x="3547925" y="1975975"/>
            <a:ext cx="42135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Existem várias bibliotecas disponíveis em Python para visualização de dados. Algumas das mais populares são: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Matplotlib</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Seaborn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Plotly</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Bokeh</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ggplot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Altair</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Pandas</a:t>
            </a:r>
            <a:endParaRPr sz="135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